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13" r:id="rId4"/>
    <p:sldId id="260" r:id="rId5"/>
    <p:sldId id="311" r:id="rId6"/>
    <p:sldId id="264" r:id="rId7"/>
    <p:sldId id="266" r:id="rId8"/>
    <p:sldId id="312" r:id="rId9"/>
    <p:sldId id="278" r:id="rId10"/>
    <p:sldId id="277" r:id="rId11"/>
    <p:sldId id="280" r:id="rId12"/>
    <p:sldId id="282" r:id="rId13"/>
    <p:sldId id="285" r:id="rId14"/>
    <p:sldId id="281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5" r:id="rId23"/>
    <p:sldId id="337" r:id="rId24"/>
    <p:sldId id="298" r:id="rId25"/>
    <p:sldId id="299" r:id="rId26"/>
    <p:sldId id="300" r:id="rId27"/>
    <p:sldId id="302" r:id="rId28"/>
    <p:sldId id="304" r:id="rId29"/>
    <p:sldId id="305" r:id="rId30"/>
    <p:sldId id="306" r:id="rId31"/>
    <p:sldId id="308" r:id="rId32"/>
    <p:sldId id="309" r:id="rId33"/>
    <p:sldId id="310" r:id="rId34"/>
    <p:sldId id="335" r:id="rId35"/>
    <p:sldId id="336" r:id="rId36"/>
    <p:sldId id="334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5153"/>
  </p:normalViewPr>
  <p:slideViewPr>
    <p:cSldViewPr snapToGrid="0" snapToObjects="1">
      <p:cViewPr varScale="1">
        <p:scale>
          <a:sx n="62" d="100"/>
          <a:sy n="62" d="100"/>
        </p:scale>
        <p:origin x="4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E104-07FD-414A-BAE6-75C6BDF22542}" type="datetimeFigureOut">
              <a:rPr lang="fr-FR" smtClean="0"/>
              <a:t>10/08/2023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1694-6DF3-9549-A1A5-D9A3F92614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53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04D50-C821-B84D-A9A6-CD98DFFED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51D176-A40D-F745-B568-3DE01FBC3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228EE-27BA-0441-A52E-75321F7F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BA4-B3FB-B64A-A992-A2FB77417A2E}" type="datetime1">
              <a:rPr lang="fr-SN" smtClean="0"/>
              <a:t>10/08/2023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6CB37-6746-144E-A343-D12D8996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0716B-AA03-E84C-B232-DD76089B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D490A-6953-1844-B619-BD0DE073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F368F3-E293-4C46-A8C5-F37BFC1C3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3EFE00-3DB8-484D-B8CC-525BECE0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439F-CC15-EB42-805A-49EF11E07AC6}" type="datetime1">
              <a:rPr lang="fr-SN" smtClean="0"/>
              <a:t>10/08/2023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4C153-B095-334E-B3EA-C183A605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F35B2-C5F8-1E45-82A2-618D48B3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8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4A7D9F-60AE-6044-952D-C79887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5E6CC5-0E2A-4B4E-AA34-012013FAC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42BDE-BE2B-4844-95FF-EEA62667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6B8-DA3E-F64E-A5D4-280F55532A93}" type="datetime1">
              <a:rPr lang="fr-SN" smtClean="0"/>
              <a:t>10/08/2023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AA9082-5DC9-2842-A53F-13970B00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DEADE-22B5-BA48-8477-733FDCFE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5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3C48C-0ABD-9447-B532-4AD5F2BD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A7858-085D-3C42-8EBB-06B53B716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770F5-10EB-294B-8D29-47C5C858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9F21-85B4-3646-8E52-A4EB330DB4AA}" type="datetime1">
              <a:rPr lang="fr-SN" smtClean="0"/>
              <a:t>10/08/2023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FD976-2CB5-ED4F-963E-BE78F96A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572DA-7A34-EF48-99FF-F0BBD384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E325C-EBB9-2148-BCD9-595B0A7A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F54D1A-7423-2845-ADA9-1C554725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E5AA4-FD41-CD40-8E1C-7368F53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179F-912D-B848-ACF6-08599E6C1C08}" type="datetime1">
              <a:rPr lang="fr-SN" smtClean="0"/>
              <a:t>10/08/2023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884DF-C69D-2544-91DC-880B51C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575A84-3B11-1F40-BEED-94B39BFD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8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62390-B8CA-B941-ACCA-26279AF3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06C46-FD70-9D4B-BDF2-DFF36BA2E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6F93F6-0C5F-C64C-80DC-58B77A629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8F0418-AAFF-A042-AA1C-F2FB328D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76E-863B-DD41-8706-EAC56B2E205D}" type="datetime1">
              <a:rPr lang="fr-SN" smtClean="0"/>
              <a:t>10/08/2023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48CDD-53A6-7945-AE98-5FE1BAE2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792215-6C41-7A42-94DE-496D7E4A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7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2D6DB-4A89-714A-91B4-0680A475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1EFF98-58CA-8F47-8464-52F30256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85090C-C4B8-1440-9805-84D3065A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5E669D-3900-CB47-B394-6E955E578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8C9D3C-0277-FB46-930F-EFA14F1A4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CCC3F7-8529-164A-B44B-A8655F5C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F3-2D9D-C844-B7E1-392330CD3F4A}" type="datetime1">
              <a:rPr lang="fr-SN" smtClean="0"/>
              <a:t>10/08/2023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2CD00D-0973-304A-8D0E-3E0B0297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A69646-C95B-334B-A762-2EDFE36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D460D-05CC-1246-94D0-5CA65BAD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3E455F-6E48-8B4A-9863-BED5A45E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9DF-75F5-2F4B-93FF-1A33FC4C1AB9}" type="datetime1">
              <a:rPr lang="fr-SN" smtClean="0"/>
              <a:t>10/08/2023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C039DF-36EA-0445-9969-B06BCB14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70087D-9E45-5F4F-B955-39663086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3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1A541C-14DE-ED46-B241-7D8AA607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0655-2364-3543-A442-A8DD986CDF5A}" type="datetime1">
              <a:rPr lang="fr-SN" smtClean="0"/>
              <a:t>10/08/2023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E6483C-6F47-BA46-AF8A-06002993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6C1AA-6D6B-F146-A075-B341F0F2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3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FA0E5-5A29-DB41-A97B-4149505E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6ACB02-4EC8-2B4A-8D1A-625CF3E0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9BF511-B38D-1B4C-8DDF-5A9146075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1A30FB-F158-B146-B0DB-614DFCFD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25E4-100D-C048-9B0A-16132DE8250D}" type="datetime1">
              <a:rPr lang="fr-SN" smtClean="0"/>
              <a:t>10/08/2023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1C7667-0820-A642-9405-E1CB347E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B03B4-4CED-BA41-818A-87994C86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9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D8CA8-0592-A247-9CD4-358899F0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C89244-CA4B-2A4C-A2A9-C0C549BC0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18FDF5-6410-5F43-910A-3B8D57064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81578B-B365-A841-8C7F-A022064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AEED-4C03-B948-BDFF-3DED6072DC85}" type="datetime1">
              <a:rPr lang="fr-SN" smtClean="0"/>
              <a:t>10/08/2023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26C026-26FB-E942-A982-BCD4D722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52210-3CE2-2141-9F6C-C274278D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9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551EB9-D1AD-E949-9F55-C8E055F8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D79D73-4B44-DE49-904F-92F6C06D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86026D-5B1B-B442-9A53-A0DC1E37C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17B9-17AB-E142-8523-4A9FE12E8AD1}" type="datetime1">
              <a:rPr lang="fr-SN" smtClean="0"/>
              <a:t>10/08/2023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1DBEC-EA4C-2147-B409-752C4ED51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CDCF3-99E1-BA47-8E56-BB9715D8E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AE43-03E9-2441-BBE5-059CED79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C065D-B0F9-4347-850B-85994272E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614" y="3420645"/>
            <a:ext cx="9247271" cy="13935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3200" b="1" dirty="0">
                <a:latin typeface="Times" pitchFamily="2" charset="0"/>
              </a:rPr>
              <a:t>Attractivité, Efficacité et Durabilité des mécanismes d’assurance sociale en milieu rural au Sénégal</a:t>
            </a:r>
            <a:r>
              <a:rPr lang="fr-SN" sz="3200" b="1" dirty="0">
                <a:effectLst/>
                <a:latin typeface="Times" pitchFamily="2" charset="0"/>
              </a:rPr>
              <a:t> </a:t>
            </a:r>
            <a:endParaRPr lang="fr-FR" sz="3200" b="1" dirty="0">
              <a:latin typeface="Times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0BC985-2717-0B4E-9D17-88572F633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273" y="5940660"/>
            <a:ext cx="3309822" cy="351874"/>
          </a:xfrm>
        </p:spPr>
        <p:txBody>
          <a:bodyPr>
            <a:normAutofit fontScale="92500" lnSpcReduction="20000"/>
          </a:bodyPr>
          <a:lstStyle/>
          <a:p>
            <a:endParaRPr lang="fr-FR" b="1" dirty="0">
              <a:latin typeface="Times" pitchFamily="2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9983EA-4F64-D440-B41A-71DBB13B36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2550" y="346789"/>
            <a:ext cx="9486900" cy="131445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901C9DE-BD3D-2E40-B5E9-0B2D5E02E942}"/>
              </a:ext>
            </a:extLst>
          </p:cNvPr>
          <p:cNvSpPr txBox="1">
            <a:spLocks/>
          </p:cNvSpPr>
          <p:nvPr/>
        </p:nvSpPr>
        <p:spPr>
          <a:xfrm>
            <a:off x="0" y="6376737"/>
            <a:ext cx="12192000" cy="48128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 de texte 113">
            <a:extLst>
              <a:ext uri="{FF2B5EF4-FFF2-40B4-BE49-F238E27FC236}">
                <a16:creationId xmlns:a16="http://schemas.microsoft.com/office/drawing/2014/main" id="{867A9D83-42F3-7C4F-B798-7035E263D8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56061" y="2001923"/>
            <a:ext cx="7848320" cy="1466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PROJET OSCAR</a:t>
            </a:r>
            <a:endParaRPr lang="fr-FR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de la Société Civile pour la Recherche Action</a:t>
            </a:r>
          </a:p>
          <a:p>
            <a:pPr algn="r">
              <a:spcAft>
                <a:spcPts val="0"/>
              </a:spcAft>
            </a:pPr>
            <a:r>
              <a:rPr lang="fr-FR" sz="1800" cap="small" dirty="0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7462CD-4159-2F40-9136-CFF173CF472A}"/>
              </a:ext>
            </a:extLst>
          </p:cNvPr>
          <p:cNvSpPr txBox="1">
            <a:spLocks/>
          </p:cNvSpPr>
          <p:nvPr/>
        </p:nvSpPr>
        <p:spPr>
          <a:xfrm>
            <a:off x="-4014" y="-112304"/>
            <a:ext cx="12192000" cy="48128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EB7EFC5-4B6B-A14E-8720-99A98A9F2767}"/>
              </a:ext>
            </a:extLst>
          </p:cNvPr>
          <p:cNvCxnSpPr/>
          <p:nvPr/>
        </p:nvCxnSpPr>
        <p:spPr>
          <a:xfrm>
            <a:off x="1907143" y="1792705"/>
            <a:ext cx="8091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4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725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Principaux facteurs d’adhésion à une mutuelle de santé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AC62AC-DED3-1840-AF09-9358B7D2DEA5}"/>
              </a:ext>
            </a:extLst>
          </p:cNvPr>
          <p:cNvSpPr txBox="1"/>
          <p:nvPr/>
        </p:nvSpPr>
        <p:spPr>
          <a:xfrm>
            <a:off x="504825" y="1351756"/>
            <a:ext cx="108331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" pitchFamily="2" charset="0"/>
              </a:rPr>
              <a:t>Les facteurs d’attractivité des mutuelles sont multiples et s’articulent autour des avantages que procure </a:t>
            </a:r>
            <a:r>
              <a:rPr lang="fr-FR" sz="2400" b="1" dirty="0">
                <a:latin typeface="Times" pitchFamily="2" charset="0"/>
              </a:rPr>
              <a:t>l’accès à des soins de qualité à moindre coût. </a:t>
            </a:r>
            <a:endParaRPr lang="fr-SN" sz="2400" b="1" dirty="0">
              <a:latin typeface="Times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C6DBF4-23D4-294A-A6A7-6F87FA31B3AF}"/>
              </a:ext>
            </a:extLst>
          </p:cNvPr>
          <p:cNvSpPr txBox="1"/>
          <p:nvPr/>
        </p:nvSpPr>
        <p:spPr>
          <a:xfrm>
            <a:off x="504825" y="3025052"/>
            <a:ext cx="111823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" pitchFamily="2" charset="0"/>
              </a:rPr>
              <a:t>« </a:t>
            </a:r>
            <a:r>
              <a:rPr lang="fr-FR" sz="2400" i="1" dirty="0">
                <a:latin typeface="Times" pitchFamily="2" charset="0"/>
              </a:rPr>
              <a:t>Les facteurs qui poussent à adhérer c’est juste </a:t>
            </a:r>
            <a:r>
              <a:rPr lang="fr-FR" sz="2400" b="1" i="1" dirty="0">
                <a:latin typeface="Times" pitchFamily="2" charset="0"/>
              </a:rPr>
              <a:t>avoir accès à des soins de santé à moindre coût</a:t>
            </a:r>
            <a:r>
              <a:rPr lang="fr-FR" sz="2400" i="1" dirty="0">
                <a:latin typeface="Times" pitchFamily="2" charset="0"/>
              </a:rPr>
              <a:t>, </a:t>
            </a:r>
            <a:r>
              <a:rPr lang="fr-FR" sz="2400" b="1" i="1" dirty="0">
                <a:latin typeface="Times" pitchFamily="2" charset="0"/>
              </a:rPr>
              <a:t>pour</a:t>
            </a:r>
            <a:r>
              <a:rPr lang="fr-FR" sz="2400" i="1" dirty="0">
                <a:latin typeface="Times" pitchFamily="2" charset="0"/>
              </a:rPr>
              <a:t> </a:t>
            </a:r>
            <a:r>
              <a:rPr lang="fr-FR" sz="2400" b="1" i="1" dirty="0">
                <a:latin typeface="Times" pitchFamily="2" charset="0"/>
              </a:rPr>
              <a:t>être en bonne santé </a:t>
            </a:r>
            <a:r>
              <a:rPr lang="fr-FR" sz="2400" i="1" dirty="0">
                <a:latin typeface="Times" pitchFamily="2" charset="0"/>
              </a:rPr>
              <a:t>et </a:t>
            </a:r>
            <a:r>
              <a:rPr lang="fr-FR" sz="2400" b="1" i="1" dirty="0">
                <a:latin typeface="Times" pitchFamily="2" charset="0"/>
              </a:rPr>
              <a:t>pouvoir épargner un peu</a:t>
            </a:r>
            <a:r>
              <a:rPr lang="fr-FR" sz="2400" dirty="0">
                <a:latin typeface="Times" pitchFamily="2" charset="0"/>
              </a:rPr>
              <a:t> » (</a:t>
            </a:r>
            <a:r>
              <a:rPr lang="fr-FR" sz="2000" dirty="0">
                <a:latin typeface="Times" pitchFamily="2" charset="0"/>
              </a:rPr>
              <a:t>Gérant d’une mutuelle de santé, Kédougou</a:t>
            </a:r>
            <a:r>
              <a:rPr lang="fr-FR" sz="2400" dirty="0">
                <a:latin typeface="Times" pitchFamily="2" charset="0"/>
              </a:rPr>
              <a:t>).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942A-45A2-2642-BC43-5CCCD91D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10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Principaux facteurs d’adhésion à une mutuelle de santé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7EC9CD-A5AB-7045-BD20-BFE4EF78F981}"/>
              </a:ext>
            </a:extLst>
          </p:cNvPr>
          <p:cNvSpPr txBox="1"/>
          <p:nvPr/>
        </p:nvSpPr>
        <p:spPr>
          <a:xfrm>
            <a:off x="133350" y="827484"/>
            <a:ext cx="596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Selon les adhérents du système contributif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C113B4-057C-5A42-BF22-A81ACC43EAC7}"/>
              </a:ext>
            </a:extLst>
          </p:cNvPr>
          <p:cNvSpPr txBox="1"/>
          <p:nvPr/>
        </p:nvSpPr>
        <p:spPr>
          <a:xfrm>
            <a:off x="3803650" y="6128543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04AA16-85A6-874B-8D7B-887FD296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289149"/>
            <a:ext cx="10299700" cy="48069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60F3316-2ADE-FE47-AADB-8F360B25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11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Principaux facteurs d’adhésion à une mutuelle de santé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7EC9CD-A5AB-7045-BD20-BFE4EF78F981}"/>
              </a:ext>
            </a:extLst>
          </p:cNvPr>
          <p:cNvSpPr txBox="1"/>
          <p:nvPr/>
        </p:nvSpPr>
        <p:spPr>
          <a:xfrm>
            <a:off x="234950" y="738584"/>
            <a:ext cx="55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Selon les adhérents du système alternatif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C113B4-057C-5A42-BF22-A81ACC43EAC7}"/>
              </a:ext>
            </a:extLst>
          </p:cNvPr>
          <p:cNvSpPr txBox="1"/>
          <p:nvPr/>
        </p:nvSpPr>
        <p:spPr>
          <a:xfrm>
            <a:off x="3803650" y="6077247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A2524-9787-6840-AB2A-4101D6F3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0" y="1321692"/>
            <a:ext cx="10077450" cy="480685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296F5F-8218-E24C-8C38-013D0B16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12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4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Facteurs de non adhésion à une mutuelle de santé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37A1B4-5C83-6247-92D8-FBD13477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81" y="1503858"/>
            <a:ext cx="9485147" cy="48149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803650" y="6318843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398485-991D-0B4B-8AAF-0FB9C53BC2CF}"/>
              </a:ext>
            </a:extLst>
          </p:cNvPr>
          <p:cNvSpPr txBox="1"/>
          <p:nvPr/>
        </p:nvSpPr>
        <p:spPr>
          <a:xfrm>
            <a:off x="234950" y="738584"/>
            <a:ext cx="55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Selon les adhérents du système alternatif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08CC9B-D63C-1E47-AB16-94BDCF11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13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1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Facteurs d’abandon d’une mutuelle de santé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7EC9CD-A5AB-7045-BD20-BFE4EF78F981}"/>
              </a:ext>
            </a:extLst>
          </p:cNvPr>
          <p:cNvSpPr txBox="1"/>
          <p:nvPr/>
        </p:nvSpPr>
        <p:spPr>
          <a:xfrm>
            <a:off x="1651000" y="1297384"/>
            <a:ext cx="932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Principaux </a:t>
            </a:r>
            <a:r>
              <a:rPr lang="fr-FR" sz="2400" b="1" dirty="0">
                <a:latin typeface="Times" pitchFamily="2" charset="0"/>
              </a:rPr>
              <a:t>facteurs d’abandon </a:t>
            </a:r>
            <a:r>
              <a:rPr lang="fr-FR" sz="2400" dirty="0">
                <a:latin typeface="Times" pitchFamily="2" charset="0"/>
              </a:rPr>
              <a:t>des mutuelles sont 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les lenteurs administratives </a:t>
            </a:r>
            <a:r>
              <a:rPr lang="fr-FR" sz="2400" b="1" dirty="0">
                <a:latin typeface="Times" pitchFamily="2" charset="0"/>
              </a:rPr>
              <a:t>qui exaspèrent les adhérents</a:t>
            </a:r>
            <a:r>
              <a:rPr lang="fr-FR" sz="2400" dirty="0">
                <a:latin typeface="Times" pitchFamily="2" charset="0"/>
              </a:rPr>
              <a:t> 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les difficultés financières des adhérents 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les mauvaises expériences dans la prise en charge 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et la non-effectivité des services dans les structures de prestation</a:t>
            </a:r>
            <a:r>
              <a:rPr lang="fr-FR" dirty="0"/>
              <a:t>.</a:t>
            </a:r>
            <a:r>
              <a:rPr lang="fr-SN" sz="2400" dirty="0"/>
              <a:t> </a:t>
            </a:r>
            <a:endParaRPr lang="fr-FR" sz="2400" dirty="0"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6DFE50-5B21-1040-A1F6-50092D75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14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5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Facteurs d’amélioration de l’attractivité des MS 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460750" y="6490642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1D1B6E-6948-7F45-A51F-823D3C8A30AD}"/>
              </a:ext>
            </a:extLst>
          </p:cNvPr>
          <p:cNvSpPr txBox="1"/>
          <p:nvPr/>
        </p:nvSpPr>
        <p:spPr>
          <a:xfrm>
            <a:off x="234950" y="738584"/>
            <a:ext cx="55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Selon les adhérents des 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BE812E-9DCB-4744-8037-4B279C09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24" y="1200249"/>
            <a:ext cx="9935972" cy="50567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8D26F6-3BA8-BC4E-8F0A-308E5F9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15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1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" pitchFamily="2" charset="0"/>
              </a:rPr>
              <a:t>EFFICACITE DES MUTUELLES DE SANTE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17F457-8E51-EA46-B105-9CBF8641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Adéquation des services offerts aux besoins des adhérents des MS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803650" y="5934318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DF9384-A536-C84F-AE8C-D90A89B93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5024" y="1075944"/>
            <a:ext cx="9893808" cy="468477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458266-AD76-F74F-8582-51F79D3D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17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7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Appréciation du paquet de services offerts par les MS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803650" y="5934318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4CBBDE-F546-FA4C-B577-C5C150AC8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9410" y="947324"/>
            <a:ext cx="9916541" cy="498699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D34E5-4CBF-6D48-8A8A-C6875A83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18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Appréciation de la prise en charge dans les structures sanitaires (%)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803650" y="6130302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202A23-C612-394A-A76F-479D08E67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0906" y="867498"/>
            <a:ext cx="10364502" cy="513096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B324F6-8754-E641-B1C4-5AB9B80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19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3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4396F-D075-224B-A560-5A884BC6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48" y="1043572"/>
            <a:ext cx="6994358" cy="4900028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200000"/>
              </a:lnSpc>
              <a:buNone/>
            </a:pPr>
            <a:endParaRPr lang="fr-FR" sz="2800" dirty="0">
              <a:latin typeface="Times" pitchFamily="2" charset="0"/>
            </a:endParaRPr>
          </a:p>
          <a:p>
            <a:pPr lvl="1" algn="just">
              <a:lnSpc>
                <a:spcPct val="200000"/>
              </a:lnSpc>
            </a:pPr>
            <a:r>
              <a:rPr lang="fr-FR" sz="2800" dirty="0">
                <a:latin typeface="Times" pitchFamily="2" charset="0"/>
              </a:rPr>
              <a:t>Contexte</a:t>
            </a:r>
          </a:p>
          <a:p>
            <a:pPr lvl="1" algn="just">
              <a:lnSpc>
                <a:spcPct val="200000"/>
              </a:lnSpc>
            </a:pPr>
            <a:r>
              <a:rPr lang="fr-FR" sz="2800" dirty="0">
                <a:latin typeface="Times" pitchFamily="2" charset="0"/>
              </a:rPr>
              <a:t>Objectifs </a:t>
            </a:r>
          </a:p>
          <a:p>
            <a:pPr lvl="1" algn="just">
              <a:lnSpc>
                <a:spcPct val="200000"/>
              </a:lnSpc>
            </a:pPr>
            <a:r>
              <a:rPr lang="fr-FR" sz="2800" dirty="0">
                <a:latin typeface="Times" pitchFamily="2" charset="0"/>
              </a:rPr>
              <a:t>Résultats</a:t>
            </a:r>
          </a:p>
          <a:p>
            <a:pPr lvl="1" algn="just">
              <a:lnSpc>
                <a:spcPct val="200000"/>
              </a:lnSpc>
            </a:pPr>
            <a:r>
              <a:rPr lang="fr-FR" sz="2800" dirty="0">
                <a:latin typeface="Times" pitchFamily="2" charset="0"/>
              </a:rPr>
              <a:t>Conclusion et recommandations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3554E8-D0B9-9D40-B771-6E5579A2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9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PLAN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086130-8F45-204C-A4FC-0EB24455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3094" y="6356350"/>
            <a:ext cx="1030705" cy="365125"/>
          </a:xfrm>
        </p:spPr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9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Impacts des MS sur les conditions de vie des adhérents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803650" y="6130302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" pitchFamily="2" charset="0"/>
              </a:rPr>
              <a:t>Source : LARTES – IFAN (2022)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6B5ED0-712E-7841-959A-5289C1ED731E}"/>
              </a:ext>
            </a:extLst>
          </p:cNvPr>
          <p:cNvSpPr txBox="1"/>
          <p:nvPr/>
        </p:nvSpPr>
        <p:spPr>
          <a:xfrm>
            <a:off x="234950" y="738584"/>
            <a:ext cx="55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" pitchFamily="2" charset="0"/>
              </a:rPr>
              <a:t>Allégement des dépenses de santé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70F65B-5525-964E-BAEF-39C7D7052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808" y="1404238"/>
            <a:ext cx="10625328" cy="472606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F18FFD-E279-2147-92D0-66A48812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20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9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Impacts des MS sur les conditions de vie des adhérents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B7BD1B-7D66-304B-9960-8F529C1B931E}"/>
              </a:ext>
            </a:extLst>
          </p:cNvPr>
          <p:cNvSpPr txBox="1"/>
          <p:nvPr/>
        </p:nvSpPr>
        <p:spPr>
          <a:xfrm>
            <a:off x="353568" y="1450200"/>
            <a:ext cx="114848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«[…]</a:t>
            </a:r>
            <a:r>
              <a:rPr lang="fr-FR" sz="2400" i="1" dirty="0">
                <a:latin typeface="Times" pitchFamily="2" charset="0"/>
              </a:rPr>
              <a:t>. </a:t>
            </a:r>
            <a:r>
              <a:rPr lang="fr-FR" sz="2400" b="1" i="1" dirty="0">
                <a:latin typeface="Times" pitchFamily="2" charset="0"/>
              </a:rPr>
              <a:t>Parfois je négligeais les maladies</a:t>
            </a:r>
            <a:r>
              <a:rPr lang="fr-FR" sz="2400" i="1" dirty="0">
                <a:latin typeface="Times" pitchFamily="2" charset="0"/>
              </a:rPr>
              <a:t>, mais maintenant </a:t>
            </a:r>
            <a:r>
              <a:rPr lang="fr-FR" sz="2400" b="1" i="1" dirty="0">
                <a:latin typeface="Times" pitchFamily="2" charset="0"/>
              </a:rPr>
              <a:t>si un membre de la famille me dit qu’il est malade</a:t>
            </a:r>
            <a:r>
              <a:rPr lang="fr-FR" sz="2400" i="1" dirty="0">
                <a:latin typeface="Times" pitchFamily="2" charset="0"/>
              </a:rPr>
              <a:t>, automatiquement </a:t>
            </a:r>
            <a:r>
              <a:rPr lang="fr-FR" sz="2400" b="1" i="1" dirty="0">
                <a:latin typeface="Times" pitchFamily="2" charset="0"/>
              </a:rPr>
              <a:t>je lui demande d’aller à l’hôpital </a:t>
            </a:r>
            <a:r>
              <a:rPr lang="fr-FR" sz="2400" i="1" dirty="0">
                <a:latin typeface="Times" pitchFamily="2" charset="0"/>
              </a:rPr>
              <a:t>parce que je sais que </a:t>
            </a:r>
            <a:r>
              <a:rPr lang="fr-FR" sz="2400" b="1" i="1" dirty="0">
                <a:latin typeface="Times" pitchFamily="2" charset="0"/>
              </a:rPr>
              <a:t>si l’ordonnance est à 10 000 FCFA je ne paierai que 2000 FCFA </a:t>
            </a:r>
            <a:r>
              <a:rPr lang="fr-FR" sz="2400" i="1" dirty="0">
                <a:latin typeface="Times" pitchFamily="2" charset="0"/>
              </a:rPr>
              <a:t>(…). </a:t>
            </a:r>
            <a:r>
              <a:rPr lang="fr-FR" sz="2400" b="1" i="1" dirty="0">
                <a:latin typeface="Times" pitchFamily="2" charset="0"/>
              </a:rPr>
              <a:t>Avant l’arrivée des mutuelles</a:t>
            </a:r>
            <a:r>
              <a:rPr lang="fr-FR" sz="2400" i="1" dirty="0">
                <a:latin typeface="Times" pitchFamily="2" charset="0"/>
              </a:rPr>
              <a:t>, certains </a:t>
            </a:r>
            <a:r>
              <a:rPr lang="fr-FR" sz="2400" b="1" i="1" dirty="0">
                <a:latin typeface="Times" pitchFamily="2" charset="0"/>
              </a:rPr>
              <a:t>négligeaient les maladies </a:t>
            </a:r>
            <a:r>
              <a:rPr lang="fr-FR" sz="2400" i="1" dirty="0">
                <a:latin typeface="Times" pitchFamily="2" charset="0"/>
              </a:rPr>
              <a:t>jusqu’à ce que </a:t>
            </a:r>
            <a:r>
              <a:rPr lang="fr-FR" sz="2400" b="1" i="1" dirty="0">
                <a:latin typeface="Times" pitchFamily="2" charset="0"/>
              </a:rPr>
              <a:t>la situation s’empire</a:t>
            </a:r>
            <a:r>
              <a:rPr lang="fr-FR" sz="2400" i="1" dirty="0">
                <a:latin typeface="Times" pitchFamily="2" charset="0"/>
              </a:rPr>
              <a:t>. S’ils devaient être soignés avec 10 FCFA, ça peut aller jusqu’à 100 FCFA. </a:t>
            </a:r>
            <a:r>
              <a:rPr lang="fr-FR" sz="2400" b="1" i="1" dirty="0">
                <a:latin typeface="Times" pitchFamily="2" charset="0"/>
              </a:rPr>
              <a:t>Mais maintenant pour une petite douleur on se rend à l’hôpital</a:t>
            </a:r>
            <a:r>
              <a:rPr lang="fr-FR" sz="2400" dirty="0">
                <a:latin typeface="Times" pitchFamily="2" charset="0"/>
              </a:rPr>
              <a:t> » (</a:t>
            </a:r>
            <a:r>
              <a:rPr lang="fr-FR" sz="2000" dirty="0">
                <a:latin typeface="Times" pitchFamily="2" charset="0"/>
              </a:rPr>
              <a:t>homme, adhérent contributif d’une mutuelle</a:t>
            </a:r>
            <a:r>
              <a:rPr lang="fr-FR" sz="2400" dirty="0">
                <a:latin typeface="Times" pitchFamily="2" charset="0"/>
              </a:rPr>
              <a:t>). 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6B5ED0-712E-7841-959A-5289C1ED731E}"/>
              </a:ext>
            </a:extLst>
          </p:cNvPr>
          <p:cNvSpPr txBox="1"/>
          <p:nvPr/>
        </p:nvSpPr>
        <p:spPr>
          <a:xfrm>
            <a:off x="234950" y="738584"/>
            <a:ext cx="55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" pitchFamily="2" charset="0"/>
              </a:rPr>
              <a:t>Allégement des dépenses de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2CEAF2-0707-B54D-8FEB-663A3B8A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21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8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" pitchFamily="2" charset="0"/>
              </a:rPr>
              <a:t>DURABILITE DES MUTUELLES DE SANTE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30EE1D-667C-EA43-BE9E-9EDD31E1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84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Sources de financement des MS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960895-4BA6-7342-8E0F-0321BC56396A}"/>
              </a:ext>
            </a:extLst>
          </p:cNvPr>
          <p:cNvSpPr txBox="1"/>
          <p:nvPr/>
        </p:nvSpPr>
        <p:spPr>
          <a:xfrm>
            <a:off x="338328" y="3216605"/>
            <a:ext cx="1157630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Times" pitchFamily="2" charset="0"/>
              </a:rPr>
              <a:t>« </a:t>
            </a:r>
            <a:r>
              <a:rPr lang="fr-FR" sz="2400" i="1" dirty="0">
                <a:latin typeface="Times" pitchFamily="2" charset="0"/>
              </a:rPr>
              <a:t>chaque bénéficiaire </a:t>
            </a:r>
            <a:r>
              <a:rPr lang="fr-FR" sz="2400" b="1" i="1" dirty="0">
                <a:latin typeface="Times" pitchFamily="2" charset="0"/>
              </a:rPr>
              <a:t>cotise la moitié et l’Etat paie l’autre moitié</a:t>
            </a:r>
            <a:r>
              <a:rPr lang="fr-FR" sz="2400" i="1" dirty="0">
                <a:latin typeface="Times" pitchFamily="2" charset="0"/>
              </a:rPr>
              <a:t>. Cependant, la </a:t>
            </a:r>
            <a:r>
              <a:rPr lang="fr-FR" sz="2400" b="1" i="1" dirty="0">
                <a:latin typeface="Times" pitchFamily="2" charset="0"/>
              </a:rPr>
              <a:t>mutuelle ne fonctionne qu’avec les cotisations des bénéficiaires </a:t>
            </a:r>
            <a:r>
              <a:rPr lang="fr-FR" sz="2400" i="1" dirty="0">
                <a:latin typeface="Times" pitchFamily="2" charset="0"/>
              </a:rPr>
              <a:t>parce que </a:t>
            </a:r>
            <a:r>
              <a:rPr lang="fr-FR" sz="2400" b="1" i="1" dirty="0">
                <a:latin typeface="Times" pitchFamily="2" charset="0"/>
              </a:rPr>
              <a:t>les subventions de l’Etat tardent souvent à venir.</a:t>
            </a:r>
            <a:r>
              <a:rPr lang="fr-FR" sz="2400" i="1" dirty="0">
                <a:latin typeface="Times" pitchFamily="2" charset="0"/>
              </a:rPr>
              <a:t> A un moment, </a:t>
            </a:r>
            <a:r>
              <a:rPr lang="fr-FR" sz="2400" b="1" i="1" dirty="0">
                <a:latin typeface="Times" pitchFamily="2" charset="0"/>
              </a:rPr>
              <a:t>les cotisations </a:t>
            </a:r>
            <a:r>
              <a:rPr lang="fr-FR" sz="2400" i="1" dirty="0">
                <a:latin typeface="Times" pitchFamily="2" charset="0"/>
              </a:rPr>
              <a:t>des </a:t>
            </a:r>
            <a:r>
              <a:rPr lang="fr-FR" sz="2400" b="1" i="1" dirty="0">
                <a:latin typeface="Times" pitchFamily="2" charset="0"/>
              </a:rPr>
              <a:t>bénéficiaires</a:t>
            </a:r>
            <a:r>
              <a:rPr lang="fr-FR" sz="2400" i="1" dirty="0">
                <a:latin typeface="Times" pitchFamily="2" charset="0"/>
              </a:rPr>
              <a:t> ne pourront </a:t>
            </a:r>
            <a:r>
              <a:rPr lang="fr-FR" sz="2400" b="1" i="1" dirty="0">
                <a:latin typeface="Times" pitchFamily="2" charset="0"/>
              </a:rPr>
              <a:t>plus couvrir leurs prestations </a:t>
            </a:r>
            <a:r>
              <a:rPr lang="fr-FR" sz="2400" i="1" dirty="0">
                <a:latin typeface="Times" pitchFamily="2" charset="0"/>
              </a:rPr>
              <a:t>et c’est ce qui fait que les </a:t>
            </a:r>
            <a:r>
              <a:rPr lang="fr-FR" sz="2400" b="1" i="1" dirty="0">
                <a:latin typeface="Times" pitchFamily="2" charset="0"/>
              </a:rPr>
              <a:t>mutuelles contractent des dettes</a:t>
            </a:r>
            <a:r>
              <a:rPr lang="fr-FR" sz="2400" dirty="0">
                <a:latin typeface="Times" pitchFamily="2" charset="0"/>
              </a:rPr>
              <a:t> » (</a:t>
            </a:r>
            <a:r>
              <a:rPr lang="fr-FR" sz="2000" dirty="0">
                <a:latin typeface="Times" pitchFamily="2" charset="0"/>
              </a:rPr>
              <a:t>homme, acteur local d’une mutuelle, Louga</a:t>
            </a:r>
            <a:r>
              <a:rPr lang="fr-FR" sz="2400" dirty="0">
                <a:latin typeface="Times" pitchFamily="2" charset="0"/>
              </a:rPr>
              <a:t>). 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980FC9-9160-BB47-A8D5-3F52006FB1F6}"/>
              </a:ext>
            </a:extLst>
          </p:cNvPr>
          <p:cNvSpPr txBox="1"/>
          <p:nvPr/>
        </p:nvSpPr>
        <p:spPr>
          <a:xfrm>
            <a:off x="4005072" y="671513"/>
            <a:ext cx="42428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Financement des MS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0A076B-BDC6-A843-9075-2A967A222C89}"/>
              </a:ext>
            </a:extLst>
          </p:cNvPr>
          <p:cNvSpPr txBox="1"/>
          <p:nvPr/>
        </p:nvSpPr>
        <p:spPr>
          <a:xfrm>
            <a:off x="1768488" y="1749356"/>
            <a:ext cx="42559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Etat : 100%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(Adhérents non contributifs)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F52477-8415-AB49-AC88-E4771022984E}"/>
              </a:ext>
            </a:extLst>
          </p:cNvPr>
          <p:cNvSpPr txBox="1"/>
          <p:nvPr/>
        </p:nvSpPr>
        <p:spPr>
          <a:xfrm>
            <a:off x="6323148" y="1749356"/>
            <a:ext cx="41446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Etat : 50%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Adhérents contributifs : 50%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D03C74B-BF24-3E4F-AF1C-5E215588DB4D}"/>
              </a:ext>
            </a:extLst>
          </p:cNvPr>
          <p:cNvCxnSpPr>
            <a:cxnSpLocks/>
          </p:cNvCxnSpPr>
          <p:nvPr/>
        </p:nvCxnSpPr>
        <p:spPr>
          <a:xfrm flipV="1">
            <a:off x="4443984" y="1271677"/>
            <a:ext cx="1275984" cy="1207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CC4FF33-8609-214B-9BF5-656483931378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6126480" y="1271677"/>
            <a:ext cx="1645920" cy="121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99576A-007C-6844-A41A-9611BED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23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4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Partenariats et perspectives de financement des MS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960895-4BA6-7342-8E0F-0321BC56396A}"/>
              </a:ext>
            </a:extLst>
          </p:cNvPr>
          <p:cNvSpPr txBox="1"/>
          <p:nvPr/>
        </p:nvSpPr>
        <p:spPr>
          <a:xfrm>
            <a:off x="307848" y="671513"/>
            <a:ext cx="11576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« </a:t>
            </a:r>
            <a:r>
              <a:rPr lang="fr-FR" sz="2400" i="1" dirty="0">
                <a:latin typeface="Times" pitchFamily="2" charset="0"/>
              </a:rPr>
              <a:t>Il y a des </a:t>
            </a:r>
            <a:r>
              <a:rPr lang="fr-FR" sz="2400" b="1" i="1" dirty="0">
                <a:latin typeface="Times" pitchFamily="2" charset="0"/>
              </a:rPr>
              <a:t>financements indirects </a:t>
            </a:r>
            <a:r>
              <a:rPr lang="fr-FR" sz="2400" i="1" dirty="0">
                <a:latin typeface="Times" pitchFamily="2" charset="0"/>
              </a:rPr>
              <a:t>qui viennent d'autres programmes comme par exemple la </a:t>
            </a:r>
            <a:r>
              <a:rPr lang="fr-FR" sz="2400" b="1" i="1" dirty="0">
                <a:latin typeface="Times" pitchFamily="2" charset="0"/>
              </a:rPr>
              <a:t>JICA</a:t>
            </a:r>
            <a:r>
              <a:rPr lang="fr-FR" sz="2400" i="1" dirty="0">
                <a:latin typeface="Times" pitchFamily="2" charset="0"/>
              </a:rPr>
              <a:t> et qui sont plus sous forme de </a:t>
            </a:r>
            <a:r>
              <a:rPr lang="fr-FR" sz="2400" b="1" i="1" dirty="0">
                <a:latin typeface="Times" pitchFamily="2" charset="0"/>
              </a:rPr>
              <a:t>biens matériels</a:t>
            </a:r>
            <a:r>
              <a:rPr lang="fr-FR" sz="2400" i="1" dirty="0">
                <a:latin typeface="Times" pitchFamily="2" charset="0"/>
              </a:rPr>
              <a:t>, par exemple des </a:t>
            </a:r>
            <a:r>
              <a:rPr lang="fr-FR" sz="2400" b="1" i="1" dirty="0">
                <a:latin typeface="Times" pitchFamily="2" charset="0"/>
              </a:rPr>
              <a:t>tables</a:t>
            </a:r>
            <a:r>
              <a:rPr lang="fr-FR" sz="2400" i="1" dirty="0">
                <a:latin typeface="Times" pitchFamily="2" charset="0"/>
              </a:rPr>
              <a:t>, des </a:t>
            </a:r>
            <a:r>
              <a:rPr lang="fr-FR" sz="2400" b="1" i="1" dirty="0">
                <a:latin typeface="Times" pitchFamily="2" charset="0"/>
              </a:rPr>
              <a:t>ordinateurs</a:t>
            </a:r>
            <a:r>
              <a:rPr lang="fr-FR" sz="2400" i="1" dirty="0">
                <a:latin typeface="Times" pitchFamily="2" charset="0"/>
              </a:rPr>
              <a:t>. Ces sources de </a:t>
            </a:r>
            <a:r>
              <a:rPr lang="fr-FR" sz="2400" b="1" i="1" dirty="0">
                <a:latin typeface="Times" pitchFamily="2" charset="0"/>
              </a:rPr>
              <a:t>financement participent à la bonne marche mais ne peuvent garantir la durabilité du programme</a:t>
            </a:r>
            <a:r>
              <a:rPr lang="fr-FR" sz="2400" dirty="0">
                <a:latin typeface="Times" pitchFamily="2" charset="0"/>
              </a:rPr>
              <a:t> » (</a:t>
            </a:r>
            <a:r>
              <a:rPr lang="fr-FR" sz="2000" dirty="0">
                <a:latin typeface="Times" pitchFamily="2" charset="0"/>
              </a:rPr>
              <a:t>homme, acteur institutionnel CMU, Tambacounda</a:t>
            </a:r>
            <a:r>
              <a:rPr lang="fr-FR" sz="2400" dirty="0">
                <a:latin typeface="Times" pitchFamily="2" charset="0"/>
              </a:rPr>
              <a:t>).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A83CF5-408F-BB46-83FE-EA77E369914C}"/>
              </a:ext>
            </a:extLst>
          </p:cNvPr>
          <p:cNvSpPr txBox="1"/>
          <p:nvPr/>
        </p:nvSpPr>
        <p:spPr>
          <a:xfrm>
            <a:off x="307848" y="4004928"/>
            <a:ext cx="11576304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« </a:t>
            </a:r>
            <a:r>
              <a:rPr lang="fr-FR" sz="2400" i="1" dirty="0">
                <a:latin typeface="Times" pitchFamily="2" charset="0"/>
              </a:rPr>
              <a:t>Dés fois, </a:t>
            </a:r>
            <a:r>
              <a:rPr lang="fr-FR" sz="2400" b="1" i="1" dirty="0">
                <a:latin typeface="Times" pitchFamily="2" charset="0"/>
              </a:rPr>
              <a:t>le maire prend en charge deux membres de la famille à l’adhésion</a:t>
            </a:r>
            <a:r>
              <a:rPr lang="fr-FR" sz="2400" i="1" dirty="0">
                <a:latin typeface="Times" pitchFamily="2" charset="0"/>
              </a:rPr>
              <a:t>. Et mon papa fait le reste. </a:t>
            </a:r>
            <a:r>
              <a:rPr lang="fr-FR" sz="2400" b="1" i="1" dirty="0">
                <a:latin typeface="Times" pitchFamily="2" charset="0"/>
              </a:rPr>
              <a:t>La mairie est aussi impliquée dans la mutuelle parce qu’elle a un taux qu’elle prend en charge concernant l’adhésion</a:t>
            </a:r>
            <a:r>
              <a:rPr lang="fr-FR" sz="2400" dirty="0">
                <a:latin typeface="Times" pitchFamily="2" charset="0"/>
              </a:rPr>
              <a:t> » (</a:t>
            </a:r>
            <a:r>
              <a:rPr lang="fr-FR" sz="2000" dirty="0">
                <a:latin typeface="Times" pitchFamily="2" charset="0"/>
              </a:rPr>
              <a:t>homme, ex adhérent d’une mutuelle, Kolda</a:t>
            </a:r>
            <a:r>
              <a:rPr lang="fr-FR" sz="2400" dirty="0">
                <a:latin typeface="Times" pitchFamily="2" charset="0"/>
              </a:rPr>
              <a:t>). 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16573F-2645-B64C-B86E-4F428F86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24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6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Défis liés au remboursement de l’Etat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960895-4BA6-7342-8E0F-0321BC56396A}"/>
              </a:ext>
            </a:extLst>
          </p:cNvPr>
          <p:cNvSpPr txBox="1"/>
          <p:nvPr/>
        </p:nvSpPr>
        <p:spPr>
          <a:xfrm>
            <a:off x="749808" y="817938"/>
            <a:ext cx="1043940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latin typeface="Times" pitchFamily="2" charset="0"/>
              </a:rPr>
              <a:t>Défis liés au remboursement de l’Etat 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la complexité des procédures et des lenteurs administratives 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Le retard du paiement des subventions accordées</a:t>
            </a:r>
            <a:r>
              <a:rPr lang="fr-SN" sz="2400" dirty="0">
                <a:latin typeface="Times" pitchFamily="2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7164AA-D4D0-4040-9221-09F86537B273}"/>
              </a:ext>
            </a:extLst>
          </p:cNvPr>
          <p:cNvSpPr txBox="1"/>
          <p:nvPr/>
        </p:nvSpPr>
        <p:spPr>
          <a:xfrm>
            <a:off x="1149096" y="3789188"/>
            <a:ext cx="989380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Conséquences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l’arrêt des prestations 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la rupture des conventions signées avec les structures sanitaires et les pharmacies privées 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 le retrait des adhérents non contributifs du programme par les MS.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74B94641-2B92-8F44-B15A-D932EAD3A47A}"/>
              </a:ext>
            </a:extLst>
          </p:cNvPr>
          <p:cNvSpPr/>
          <p:nvPr/>
        </p:nvSpPr>
        <p:spPr>
          <a:xfrm>
            <a:off x="5483352" y="2610736"/>
            <a:ext cx="1225296" cy="13167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84B122-C884-7447-A3F3-2EC1F96C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25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91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Défis liés au remboursement de l’Etat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960895-4BA6-7342-8E0F-0321BC56396A}"/>
              </a:ext>
            </a:extLst>
          </p:cNvPr>
          <p:cNvSpPr txBox="1"/>
          <p:nvPr/>
        </p:nvSpPr>
        <p:spPr>
          <a:xfrm>
            <a:off x="180109" y="803564"/>
            <a:ext cx="115394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b="1" dirty="0">
                <a:latin typeface="Times" pitchFamily="2" charset="0"/>
              </a:rPr>
              <a:t>Le défaut de remboursement de l’Etat plombe la viabilité des MS</a:t>
            </a:r>
          </a:p>
          <a:p>
            <a:pPr algn="just">
              <a:lnSpc>
                <a:spcPct val="200000"/>
              </a:lnSpc>
            </a:pPr>
            <a:endParaRPr lang="fr-FR" sz="2400" b="1" dirty="0">
              <a:latin typeface="Times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i="1" dirty="0">
                <a:latin typeface="Times" pitchFamily="2" charset="0"/>
              </a:rPr>
              <a:t>« […], </a:t>
            </a:r>
            <a:r>
              <a:rPr lang="fr-FR" sz="2400" b="1" i="1" dirty="0">
                <a:latin typeface="Times" pitchFamily="2" charset="0"/>
              </a:rPr>
              <a:t>la mutuelle ne travaille qu’avec l’argent des adhérents contributifs</a:t>
            </a:r>
            <a:r>
              <a:rPr lang="fr-FR" sz="2400" i="1" dirty="0">
                <a:latin typeface="Times" pitchFamily="2" charset="0"/>
              </a:rPr>
              <a:t>. C’est ce qui a </a:t>
            </a:r>
            <a:r>
              <a:rPr lang="fr-FR" sz="2400" b="1" i="1" dirty="0">
                <a:latin typeface="Times" pitchFamily="2" charset="0"/>
              </a:rPr>
              <a:t>causé l’arrêt de la prestation</a:t>
            </a:r>
            <a:r>
              <a:rPr lang="fr-FR" sz="2400" i="1" dirty="0">
                <a:latin typeface="Times" pitchFamily="2" charset="0"/>
              </a:rPr>
              <a:t> de la mutuelle. Depuis le 13 septembre, la mutuelle est en arrêt. Parce que nous avons </a:t>
            </a:r>
            <a:r>
              <a:rPr lang="fr-FR" sz="2400" b="1" i="1" dirty="0">
                <a:latin typeface="Times" pitchFamily="2" charset="0"/>
              </a:rPr>
              <a:t>une dette de 3.000.000f </a:t>
            </a:r>
            <a:r>
              <a:rPr lang="fr-FR" sz="2400" i="1" dirty="0">
                <a:latin typeface="Times" pitchFamily="2" charset="0"/>
              </a:rPr>
              <a:t>au poste de santé actuellement et </a:t>
            </a:r>
            <a:r>
              <a:rPr lang="fr-FR" sz="2400" b="1" i="1" dirty="0">
                <a:latin typeface="Times" pitchFamily="2" charset="0"/>
              </a:rPr>
              <a:t>plus de 2.000.000f aux pharmacies</a:t>
            </a:r>
            <a:r>
              <a:rPr lang="fr-FR" sz="2400" i="1" dirty="0">
                <a:latin typeface="Times" pitchFamily="2" charset="0"/>
              </a:rPr>
              <a:t>. Il n’y a </a:t>
            </a:r>
            <a:r>
              <a:rPr lang="fr-FR" sz="2400" b="1" i="1" dirty="0">
                <a:latin typeface="Times" pitchFamily="2" charset="0"/>
              </a:rPr>
              <a:t>pas eu de remboursement </a:t>
            </a:r>
            <a:r>
              <a:rPr lang="fr-FR" sz="2400" i="1" dirty="0">
                <a:latin typeface="Times" pitchFamily="2" charset="0"/>
              </a:rPr>
              <a:t>de la part de l’Etat. […], si à chaque fois ces structures font des prestations sans être remboursées elles seront aussi en </a:t>
            </a:r>
            <a:r>
              <a:rPr lang="fr-FR" sz="2400" b="1" i="1" dirty="0">
                <a:latin typeface="Times" pitchFamily="2" charset="0"/>
              </a:rPr>
              <a:t>faillite</a:t>
            </a:r>
            <a:r>
              <a:rPr lang="fr-FR" sz="2400" i="1" dirty="0">
                <a:latin typeface="Times" pitchFamily="2" charset="0"/>
              </a:rPr>
              <a:t>. […].</a:t>
            </a:r>
            <a:r>
              <a:rPr lang="fr-FR" sz="2400" dirty="0">
                <a:latin typeface="Times" pitchFamily="2" charset="0"/>
              </a:rPr>
              <a:t> » (homme, acteur local d’une mutuelle, Kolda).</a:t>
            </a:r>
            <a:r>
              <a:rPr lang="fr-SN" sz="2400" dirty="0">
                <a:latin typeface="Times" pitchFamily="2" charset="0"/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CE798F-42C6-C349-8BB3-F7DC4F69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26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96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Barrières à la durabilité des MS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0DA778-F052-584E-B078-058857D0A5AF}"/>
              </a:ext>
            </a:extLst>
          </p:cNvPr>
          <p:cNvSpPr txBox="1"/>
          <p:nvPr/>
        </p:nvSpPr>
        <p:spPr>
          <a:xfrm>
            <a:off x="184297" y="837661"/>
            <a:ext cx="591170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" pitchFamily="2" charset="0"/>
              </a:rPr>
              <a:t>Principales barrières 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lenteurs administratives pour l’obtention des lettres de garantie ou de référencement 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imposition du respect de la pyramide sanitaire 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non-portabilité géographique de la prise en charge 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barrières socio-culturelles.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0911D6-32B8-7040-AACA-4C842BF8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27</a:t>
            </a:fld>
            <a:endParaRPr lang="fr-FR" sz="2400" b="1" dirty="0"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73A447-86A4-0749-861D-244FE95363F3}"/>
              </a:ext>
            </a:extLst>
          </p:cNvPr>
          <p:cNvSpPr txBox="1"/>
          <p:nvPr/>
        </p:nvSpPr>
        <p:spPr>
          <a:xfrm>
            <a:off x="6315738" y="956929"/>
            <a:ext cx="580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" pitchFamily="2" charset="0"/>
              </a:rPr>
              <a:t>Figure : Nuage de mots sur les barrières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C4CBF0-6735-5D40-AFAC-C4B8BF96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71" y="1418593"/>
            <a:ext cx="3919330" cy="47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73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Barrières à la durabilité des MS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D0CB0D-4454-034B-84C0-A27096901997}"/>
              </a:ext>
            </a:extLst>
          </p:cNvPr>
          <p:cNvSpPr txBox="1"/>
          <p:nvPr/>
        </p:nvSpPr>
        <p:spPr>
          <a:xfrm>
            <a:off x="161544" y="950976"/>
            <a:ext cx="1186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non portabilité des prestations entrave la durabilité</a:t>
            </a:r>
          </a:p>
          <a:p>
            <a:pPr algn="just">
              <a:lnSpc>
                <a:spcPct val="200000"/>
              </a:lnSpc>
            </a:pPr>
            <a:endParaRPr lang="fr-FR" sz="2400" dirty="0">
              <a:latin typeface="Times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« </a:t>
            </a:r>
            <a:r>
              <a:rPr lang="fr-FR" sz="2400" i="1" dirty="0">
                <a:latin typeface="Times" pitchFamily="2" charset="0"/>
              </a:rPr>
              <a:t>[…], j’ai été transféré dans un hôpital à Kaolack et je suis allé là-bas avec le dossier de la mutuelle. Mais à ma grande surprise lorsque j’ai amené le carnet ils m’ont dit que </a:t>
            </a:r>
            <a:r>
              <a:rPr lang="fr-FR" sz="2400" b="1" i="1" dirty="0">
                <a:latin typeface="Times" pitchFamily="2" charset="0"/>
              </a:rPr>
              <a:t>je ne pouvais pas bénéficier des réductions de la mutuelle en dehors de la région de Kaffrine</a:t>
            </a:r>
            <a:r>
              <a:rPr lang="fr-FR" sz="2400" i="1" dirty="0">
                <a:latin typeface="Times" pitchFamily="2" charset="0"/>
              </a:rPr>
              <a:t>. Je pensais que normalement </a:t>
            </a:r>
            <a:r>
              <a:rPr lang="fr-FR" sz="2400" b="1" i="1" dirty="0">
                <a:latin typeface="Times" pitchFamily="2" charset="0"/>
              </a:rPr>
              <a:t>la mutuelle devait être fonctionnelle dans toutes les régions</a:t>
            </a:r>
            <a:r>
              <a:rPr lang="fr-FR" sz="2400" i="1" dirty="0">
                <a:latin typeface="Times" pitchFamily="2" charset="0"/>
              </a:rPr>
              <a:t>, c’est ce qui est mieux pour les populations</a:t>
            </a:r>
            <a:r>
              <a:rPr lang="fr-FR" sz="2400" dirty="0">
                <a:latin typeface="Times" pitchFamily="2" charset="0"/>
              </a:rPr>
              <a:t> » (ex adhérent d’une mutuelle, Kaffrine ).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565FDD-991B-F947-BEDB-CC5A8C0D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28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06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Barrières</a:t>
            </a:r>
            <a:r>
              <a:rPr lang="fr-FR" dirty="0"/>
              <a:t> </a:t>
            </a:r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à la durabilité des MS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D0CB0D-4454-034B-84C0-A27096901997}"/>
              </a:ext>
            </a:extLst>
          </p:cNvPr>
          <p:cNvSpPr txBox="1"/>
          <p:nvPr/>
        </p:nvSpPr>
        <p:spPr>
          <a:xfrm>
            <a:off x="161543" y="1115567"/>
            <a:ext cx="119057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b="1" dirty="0">
                <a:latin typeface="Times" pitchFamily="2" charset="0"/>
              </a:rPr>
              <a:t>Le poids des représentations socioculturelles dans la durabilité des MS</a:t>
            </a:r>
          </a:p>
          <a:p>
            <a:pPr algn="just">
              <a:lnSpc>
                <a:spcPct val="200000"/>
              </a:lnSpc>
            </a:pPr>
            <a:endParaRPr lang="fr-FR" sz="2400" dirty="0">
              <a:latin typeface="Times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« </a:t>
            </a:r>
            <a:r>
              <a:rPr lang="fr-FR" sz="2400" i="1" dirty="0">
                <a:latin typeface="Times" pitchFamily="2" charset="0"/>
              </a:rPr>
              <a:t>Pour les </a:t>
            </a:r>
            <a:r>
              <a:rPr lang="fr-FR" sz="2400" b="1" i="1" dirty="0">
                <a:latin typeface="Times" pitchFamily="2" charset="0"/>
              </a:rPr>
              <a:t>non adhésions</a:t>
            </a:r>
            <a:r>
              <a:rPr lang="fr-FR" sz="2400" i="1" dirty="0">
                <a:latin typeface="Times" pitchFamily="2" charset="0"/>
              </a:rPr>
              <a:t>, je pense que </a:t>
            </a:r>
            <a:r>
              <a:rPr lang="fr-FR" sz="2400" b="1" i="1" dirty="0">
                <a:latin typeface="Times" pitchFamily="2" charset="0"/>
              </a:rPr>
              <a:t>le facteur déterminant</a:t>
            </a:r>
            <a:r>
              <a:rPr lang="fr-FR" sz="2400" i="1" dirty="0">
                <a:latin typeface="Times" pitchFamily="2" charset="0"/>
              </a:rPr>
              <a:t> aussi c’est comme je vous l’ai dit, il y a parfois </a:t>
            </a:r>
            <a:r>
              <a:rPr lang="fr-FR" sz="2400" b="1" i="1" dirty="0">
                <a:latin typeface="Times" pitchFamily="2" charset="0"/>
              </a:rPr>
              <a:t>des réticences culturelles</a:t>
            </a:r>
            <a:r>
              <a:rPr lang="fr-FR" sz="2400" i="1" dirty="0">
                <a:latin typeface="Times" pitchFamily="2" charset="0"/>
              </a:rPr>
              <a:t>, je vous donne un exemple, on est allé dans un village faire une sensibilisation, mais on s’est rendu compte que pour eux, </a:t>
            </a:r>
            <a:r>
              <a:rPr lang="fr-FR" sz="2400" b="1" i="1" dirty="0">
                <a:latin typeface="Times" pitchFamily="2" charset="0"/>
              </a:rPr>
              <a:t>dans leur croyance et représentation</a:t>
            </a:r>
            <a:r>
              <a:rPr lang="fr-FR" sz="2400" i="1" dirty="0">
                <a:latin typeface="Times" pitchFamily="2" charset="0"/>
              </a:rPr>
              <a:t>, le fait d’épargner de l’argent en prévision d’une possible maladie, pour eux ça favorise même l’arrivée de cette maladie, ce sont vraiment des réticences</a:t>
            </a:r>
            <a:r>
              <a:rPr lang="fr-FR" sz="2400" dirty="0">
                <a:latin typeface="Times" pitchFamily="2" charset="0"/>
              </a:rPr>
              <a:t> » (</a:t>
            </a:r>
            <a:r>
              <a:rPr lang="fr-FR" sz="2000" dirty="0">
                <a:latin typeface="Times" pitchFamily="2" charset="0"/>
              </a:rPr>
              <a:t>homme, acteur institutionnel CMU, Louga</a:t>
            </a:r>
            <a:r>
              <a:rPr lang="fr-FR" sz="2400" dirty="0">
                <a:latin typeface="Times" pitchFamily="2" charset="0"/>
              </a:rPr>
              <a:t> ).</a:t>
            </a:r>
            <a:endParaRPr lang="fr-SN" sz="2400" dirty="0">
              <a:latin typeface="Times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6725AA-CBEA-1148-8758-8B6E8095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29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9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E0DD8-8E62-C54D-B798-40A5D4D0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73" y="830178"/>
            <a:ext cx="11664253" cy="564281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 couverture sociale au Sénégal en 2019 (LARTES-IFAN, 2021) : </a:t>
            </a:r>
          </a:p>
          <a:p>
            <a:pPr lvl="1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seuls 17,5% des ménages sénégalais bénéficient d’une couverture sociale.</a:t>
            </a:r>
            <a:r>
              <a:rPr lang="fr-S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20,7% d’entre eux bénéficient d’une Couverture Maladie Universelle (CMU).</a:t>
            </a:r>
            <a:endParaRPr lang="fr-FR" sz="2200" dirty="0">
              <a:latin typeface="Times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" pitchFamily="2" charset="0"/>
              </a:rPr>
              <a:t>Dynamique de réduction des inégalités et l’amélioration des moyens d’existence des vulnérables : </a:t>
            </a:r>
          </a:p>
          <a:p>
            <a:pPr lvl="1" algn="just">
              <a:lnSpc>
                <a:spcPct val="200000"/>
              </a:lnSpc>
            </a:pPr>
            <a:r>
              <a:rPr lang="fr-FR" sz="2200" dirty="0">
                <a:latin typeface="Times" pitchFamily="2" charset="0"/>
              </a:rPr>
              <a:t>Nouvelle Stratégie Nationale de Protection Sociale (2016-2035).</a:t>
            </a:r>
            <a:r>
              <a:rPr lang="fr-SN" sz="2200" dirty="0">
                <a:effectLst/>
                <a:latin typeface="Times" pitchFamily="2" charset="0"/>
              </a:rPr>
              <a:t>  </a:t>
            </a:r>
            <a:endParaRPr lang="fr-FR" sz="2200" dirty="0">
              <a:latin typeface="Times" pitchFamily="2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CC370B-7E57-924C-8223-BC2F7997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9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CONTEXTE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BC892A-124B-9E4B-BA48-E7175DEC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pPr/>
              <a:t>3</a:t>
            </a:fld>
            <a:endParaRPr lang="fr-FR" sz="2400" b="1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56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" pitchFamily="2" charset="0"/>
              </a:rPr>
              <a:t>CONCLUSION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9A9D88-F465-034C-BFBF-2024D8F1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55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6" y="0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CONCLUSION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C565A8-9E53-B945-80CA-5BD25DB89A24}"/>
              </a:ext>
            </a:extLst>
          </p:cNvPr>
          <p:cNvSpPr txBox="1"/>
          <p:nvPr/>
        </p:nvSpPr>
        <p:spPr>
          <a:xfrm>
            <a:off x="1091184" y="950976"/>
            <a:ext cx="109606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Times" pitchFamily="2" charset="0"/>
              </a:rPr>
              <a:t>Globalement le système des mutuelles de santé est bien perçu. </a:t>
            </a:r>
          </a:p>
          <a:p>
            <a:pPr marL="342900" indent="-342900" algn="just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sz="2400" dirty="0">
                <a:latin typeface="Times" pitchFamily="2" charset="0"/>
              </a:rPr>
              <a:t>Toutefois, au moins trois facteurs devraient être améliorés : </a:t>
            </a:r>
          </a:p>
          <a:p>
            <a:pPr marL="800100" lvl="1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l’accueil dans les structures de soins ;</a:t>
            </a:r>
          </a:p>
          <a:p>
            <a:pPr marL="800100" lvl="1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la prise en charge des besoins ;</a:t>
            </a:r>
          </a:p>
          <a:p>
            <a:pPr marL="800100" lvl="1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Times" pitchFamily="2" charset="0"/>
              </a:rPr>
              <a:t>et les procédures administratives. </a:t>
            </a:r>
            <a:endParaRPr lang="fr-SN" sz="2400" dirty="0">
              <a:latin typeface="Times" pitchFamily="2" charset="0"/>
            </a:endParaRP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9DDB0D-1720-3447-98E4-7427709B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31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57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" pitchFamily="2" charset="0"/>
              </a:rPr>
              <a:t>RECOMMANDATIONS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0541577-8DAE-B741-9FA3-E2868D7D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78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RECOMMANDATIONS (1/3)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BB6297-BC79-C143-8D92-89C965D4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33</a:t>
            </a:fld>
            <a:endParaRPr lang="fr-FR" sz="2400" b="1" dirty="0">
              <a:latin typeface="Times" pitchFamily="2" charset="0"/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999ADAD-DA00-A441-AAF7-02AC2B543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895306"/>
              </p:ext>
            </p:extLst>
          </p:nvPr>
        </p:nvGraphicFramePr>
        <p:xfrm>
          <a:off x="232333" y="992747"/>
          <a:ext cx="11653479" cy="513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euille de calcul" r:id="rId3" imgW="4089400" imgH="1803400" progId="Excel.Sheet.12">
                  <p:embed/>
                </p:oleObj>
              </mc:Choice>
              <mc:Fallback>
                <p:oleObj name="Feuille de calcul" r:id="rId3" imgW="4089400" imgH="180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333" y="992747"/>
                        <a:ext cx="11653479" cy="513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597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RECOMMANDATIONS (2/3)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BB6297-BC79-C143-8D92-89C965D4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34</a:t>
            </a:fld>
            <a:endParaRPr lang="fr-FR" sz="2400" b="1" dirty="0">
              <a:latin typeface="Times" pitchFamily="2" charset="0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EA134C7C-B79E-1A47-8B14-7F256162A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64939"/>
              </p:ext>
            </p:extLst>
          </p:nvPr>
        </p:nvGraphicFramePr>
        <p:xfrm>
          <a:off x="140539" y="917855"/>
          <a:ext cx="11910922" cy="532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euille de calcul" r:id="rId3" imgW="4089400" imgH="1828800" progId="Excel.Sheet.12">
                  <p:embed/>
                </p:oleObj>
              </mc:Choice>
              <mc:Fallback>
                <p:oleObj name="Feuille de calcul" r:id="rId3" imgW="4089400" imgH="182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539" y="917855"/>
                        <a:ext cx="11910922" cy="5326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87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7048C-5317-084C-87DC-E3557D5F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RECOMMANDATIONS (3/3)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BB6297-BC79-C143-8D92-89C965D4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35</a:t>
            </a:fld>
            <a:endParaRPr lang="fr-FR" sz="2400" b="1" dirty="0">
              <a:latin typeface="Times" pitchFamily="2" charset="0"/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B2C42D33-09D1-E343-97C7-1C019D966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95120"/>
              </p:ext>
            </p:extLst>
          </p:nvPr>
        </p:nvGraphicFramePr>
        <p:xfrm>
          <a:off x="204698" y="1357313"/>
          <a:ext cx="11621240" cy="368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euille de calcul" r:id="rId3" imgW="4089400" imgH="863600" progId="Excel.Sheet.12">
                  <p:embed/>
                </p:oleObj>
              </mc:Choice>
              <mc:Fallback>
                <p:oleObj name="Feuille de calcul" r:id="rId3" imgW="4089400" imgH="86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98" y="1357313"/>
                        <a:ext cx="11621240" cy="3685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581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218;ge275e9c6af_0_175"/>
          <p:cNvSpPr txBox="1"/>
          <p:nvPr>
            <p:custDataLst>
              <p:tags r:id="rId1"/>
            </p:custDataLst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endParaRPr lang="fr-SN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Google Shape;219;ge275e9c6af_0_175"/>
          <p:cNvSpPr txBox="1"/>
          <p:nvPr>
            <p:custDataLst>
              <p:tags r:id="rId2"/>
            </p:custDataLst>
          </p:nvPr>
        </p:nvSpPr>
        <p:spPr>
          <a:xfrm>
            <a:off x="952900" y="1312601"/>
            <a:ext cx="10058040" cy="728477"/>
          </a:xfrm>
          <a:prstGeom prst="rect">
            <a:avLst/>
          </a:prstGeom>
          <a:noFill/>
          <a:ln w="28575">
            <a:noFill/>
          </a:ln>
        </p:spPr>
        <p:txBody>
          <a:bodyPr lIns="0" rIns="0">
            <a:norm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fr-FR" sz="4400" b="1" strike="noStrike" spc="-1" dirty="0">
                <a:solidFill>
                  <a:srgbClr val="3F3F3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Merci </a:t>
            </a:r>
            <a:r>
              <a:rPr lang="fr-FR" sz="4400" b="1" spc="-1" dirty="0">
                <a:solidFill>
                  <a:srgbClr val="3F3F3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fr-FR" sz="4400" b="1" strike="noStrike" spc="-1" dirty="0">
                <a:solidFill>
                  <a:srgbClr val="3F3F3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4400" b="1" spc="-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fr-FR" sz="4400" b="1" strike="noStrike" spc="-1" dirty="0">
                <a:solidFill>
                  <a:srgbClr val="3F3F3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attention !</a:t>
            </a:r>
            <a:endParaRPr lang="fr-SN" sz="4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5E0F883-A473-EF4B-8F39-C3432E4CDEF6}"/>
              </a:ext>
            </a:extLst>
          </p:cNvPr>
          <p:cNvSpPr txBox="1">
            <a:spLocks/>
          </p:cNvSpPr>
          <p:nvPr/>
        </p:nvSpPr>
        <p:spPr>
          <a:xfrm>
            <a:off x="0" y="7938"/>
            <a:ext cx="12192000" cy="66357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endParaRPr lang="fr-SN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261132-66F5-5F48-9A79-31BAF28DC6B4}"/>
              </a:ext>
            </a:extLst>
          </p:cNvPr>
          <p:cNvCxnSpPr/>
          <p:nvPr/>
        </p:nvCxnSpPr>
        <p:spPr>
          <a:xfrm>
            <a:off x="1756621" y="2237872"/>
            <a:ext cx="85204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FB5E1-859E-EF45-A2F6-CFEAE941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15" y="970218"/>
            <a:ext cx="11932169" cy="5411449"/>
          </a:xfrm>
        </p:spPr>
        <p:txBody>
          <a:bodyPr>
            <a:normAutofit/>
          </a:bodyPr>
          <a:lstStyle/>
          <a:p>
            <a:pPr lvl="1" algn="just">
              <a:lnSpc>
                <a:spcPct val="160000"/>
              </a:lnSpc>
            </a:pPr>
            <a:r>
              <a:rPr lang="fr-FR" dirty="0">
                <a:latin typeface="Times" pitchFamily="2" charset="0"/>
              </a:rPr>
              <a:t>Identifier les déterminants de l’efficacité, l’attractivité et la durabilité du système des mutuelles de santé. </a:t>
            </a:r>
          </a:p>
          <a:p>
            <a:pPr lvl="1" algn="just">
              <a:lnSpc>
                <a:spcPct val="160000"/>
              </a:lnSpc>
            </a:pPr>
            <a:r>
              <a:rPr lang="fr-FR" sz="2400" dirty="0">
                <a:latin typeface="Times" pitchFamily="2" charset="0"/>
              </a:rPr>
              <a:t>Evaluer la qualité des services offerts à travers les politiques de protection sociale (assistance sociale) ;</a:t>
            </a:r>
            <a:endParaRPr lang="fr-SN" dirty="0">
              <a:latin typeface="Times" pitchFamily="2" charset="0"/>
            </a:endParaRPr>
          </a:p>
          <a:p>
            <a:pPr lvl="1" algn="just">
              <a:lnSpc>
                <a:spcPct val="160000"/>
              </a:lnSpc>
            </a:pPr>
            <a:r>
              <a:rPr lang="fr-FR" sz="2400" dirty="0">
                <a:latin typeface="Times" pitchFamily="2" charset="0"/>
              </a:rPr>
              <a:t>Identifier des mécanismes ou stratégies de diversification de la couverture des risques sociaux ;</a:t>
            </a:r>
            <a:endParaRPr lang="fr-SN" dirty="0">
              <a:latin typeface="Times" pitchFamily="2" charset="0"/>
            </a:endParaRPr>
          </a:p>
          <a:p>
            <a:pPr lvl="1" algn="just">
              <a:lnSpc>
                <a:spcPct val="160000"/>
              </a:lnSpc>
            </a:pPr>
            <a:r>
              <a:rPr lang="fr-FR" sz="2400" dirty="0">
                <a:latin typeface="Times" pitchFamily="2" charset="0"/>
              </a:rPr>
              <a:t>Formuler des recommandations spécifiques et opérationnelles pour l’amélioration des politiques de protection sociale.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E8AC40D-0941-DC40-963B-554C79AC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9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imes" pitchFamily="2" charset="0"/>
              </a:rPr>
              <a:t>OBJECTIF</a:t>
            </a:r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S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54ADAC-84C9-9448-A3D6-ED39E228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4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" pitchFamily="2" charset="0"/>
              </a:rPr>
              <a:t>METHODOLOGIE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AE21E1-6C36-7341-86F4-A8540B8C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30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DFFE4DD-0EFD-854E-949D-DA9DB222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93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Méthodologie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747E6-921A-1F43-AD0D-DD1D65E2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6</a:t>
            </a:fld>
            <a:endParaRPr lang="fr-FR" sz="2400" b="1" dirty="0">
              <a:latin typeface="Times" pitchFamily="2" charset="0"/>
            </a:endParaRP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948F01B5-5090-EE4C-B6A5-F3C84267C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268" y="835136"/>
          <a:ext cx="10518067" cy="552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euille de calcul" r:id="rId3" imgW="8661400" imgH="4546600" progId="Excel.Sheet.12">
                  <p:embed/>
                </p:oleObj>
              </mc:Choice>
              <mc:Fallback>
                <p:oleObj name="Feuille de calcul" r:id="rId3" imgW="8661400" imgH="4546600" progId="Excel.Sheet.12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948F01B5-5090-EE4C-B6A5-F3C84267C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268" y="835136"/>
                        <a:ext cx="10518067" cy="552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2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120C2-4E9C-C34F-9BD7-F84010ED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57"/>
            <a:ext cx="10515600" cy="3997659"/>
          </a:xfrm>
        </p:spPr>
        <p:txBody>
          <a:bodyPr>
            <a:normAutofit/>
          </a:bodyPr>
          <a:lstStyle/>
          <a:p>
            <a:pPr lvl="1" algn="just">
              <a:lnSpc>
                <a:spcPct val="200000"/>
              </a:lnSpc>
            </a:pPr>
            <a:r>
              <a:rPr lang="fr-FR" dirty="0">
                <a:latin typeface="Times" pitchFamily="2" charset="0"/>
              </a:rPr>
              <a:t>Absence de bases de données dans certaines mutuelles.</a:t>
            </a:r>
          </a:p>
          <a:p>
            <a:pPr lvl="1" algn="just">
              <a:lnSpc>
                <a:spcPct val="200000"/>
              </a:lnSpc>
            </a:pPr>
            <a:r>
              <a:rPr lang="fr-FR" dirty="0">
                <a:latin typeface="Times" pitchFamily="2" charset="0"/>
              </a:rPr>
              <a:t>Indisponibilité des agents des mutuelles pour faciliter le ciblage des adhérents aux enquêteurs.</a:t>
            </a:r>
          </a:p>
          <a:p>
            <a:pPr lvl="1" algn="just">
              <a:lnSpc>
                <a:spcPct val="200000"/>
              </a:lnSpc>
            </a:pPr>
            <a:r>
              <a:rPr lang="fr-FR" dirty="0">
                <a:latin typeface="Times" pitchFamily="2" charset="0"/>
              </a:rPr>
              <a:t>Arrêt des prestations par certaines mutuelles.</a:t>
            </a:r>
          </a:p>
          <a:p>
            <a:pPr lvl="1" algn="just">
              <a:lnSpc>
                <a:spcPct val="200000"/>
              </a:lnSpc>
            </a:pPr>
            <a:r>
              <a:rPr lang="fr-FR" dirty="0">
                <a:latin typeface="Times" pitchFamily="2" charset="0"/>
              </a:rPr>
              <a:t>Difficultés à retrouver des adhérents non contributifs.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BD4302-5C64-6349-B274-1079D7D9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5"/>
            <a:ext cx="12192000" cy="66357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" pitchFamily="2" charset="0"/>
              </a:rPr>
              <a:t>Difficultés liées à la collecte</a:t>
            </a:r>
            <a:endParaRPr lang="fr-SN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FB38AF-E9E5-E540-A60A-B54D36EF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z="2400" b="1" smtClean="0">
                <a:latin typeface="Times" pitchFamily="2" charset="0"/>
              </a:rPr>
              <a:t>7</a:t>
            </a:fld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3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" pitchFamily="2" charset="0"/>
              </a:rPr>
              <a:t>RESULTATS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B41C8F-E599-AB4A-81E3-6782896A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14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A5C63-865B-8749-A6B8-051E5CB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8000"/>
            <a:ext cx="10515600" cy="2692400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" pitchFamily="2" charset="0"/>
              </a:rPr>
              <a:t>ATTRACTIVITE DES MUTUELLES DE SANTE</a:t>
            </a:r>
            <a:endParaRPr lang="fr-FR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E17607-71C6-9F47-A50C-8A08B8B2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AE43-03E9-2441-BBE5-059CED79BF7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911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831</Words>
  <Application>Microsoft Office PowerPoint</Application>
  <PresentationFormat>Grand écran</PresentationFormat>
  <Paragraphs>149</Paragraphs>
  <Slides>36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</vt:lpstr>
      <vt:lpstr>Times New Roman</vt:lpstr>
      <vt:lpstr>Thème Office</vt:lpstr>
      <vt:lpstr>Feuille de calcul</vt:lpstr>
      <vt:lpstr>Attractivité, Efficacité et Durabilité des mécanismes d’assurance sociale en milieu rural au Sénégal </vt:lpstr>
      <vt:lpstr>PLAN</vt:lpstr>
      <vt:lpstr>CONTEXTE</vt:lpstr>
      <vt:lpstr>OBJECTIFS</vt:lpstr>
      <vt:lpstr>METHODOLOGIE</vt:lpstr>
      <vt:lpstr>Méthodologie</vt:lpstr>
      <vt:lpstr>Difficultés liées à la collecte</vt:lpstr>
      <vt:lpstr>RESULTATS</vt:lpstr>
      <vt:lpstr>ATTRACTIVITE DES MUTUELLES DE SANTE</vt:lpstr>
      <vt:lpstr>Principaux facteurs d’adhésion à une mutuelle de santé</vt:lpstr>
      <vt:lpstr>Principaux facteurs d’adhésion à une mutuelle de santé (%)</vt:lpstr>
      <vt:lpstr>Principaux facteurs d’adhésion à une mutuelle de santé (%)</vt:lpstr>
      <vt:lpstr>Facteurs de non adhésion à une mutuelle de santé (%)</vt:lpstr>
      <vt:lpstr>Facteurs d’abandon d’une mutuelle de santé</vt:lpstr>
      <vt:lpstr>Facteurs d’amélioration de l’attractivité des MS  (%)</vt:lpstr>
      <vt:lpstr>EFFICACITE DES MUTUELLES DE SANTE</vt:lpstr>
      <vt:lpstr>Adéquation des services offerts aux besoins des adhérents des MS (%)</vt:lpstr>
      <vt:lpstr>Appréciation du paquet de services offerts par les MS (%)</vt:lpstr>
      <vt:lpstr>Appréciation de la prise en charge dans les structures sanitaires (%)</vt:lpstr>
      <vt:lpstr>Impacts des MS sur les conditions de vie des adhérents</vt:lpstr>
      <vt:lpstr>Impacts des MS sur les conditions de vie des adhérents</vt:lpstr>
      <vt:lpstr>DURABILITE DES MUTUELLES DE SANTE</vt:lpstr>
      <vt:lpstr>Sources de financement des MS</vt:lpstr>
      <vt:lpstr>Partenariats et perspectives de financement des MS</vt:lpstr>
      <vt:lpstr>Défis liés au remboursement de l’Etat</vt:lpstr>
      <vt:lpstr>Défis liés au remboursement de l’Etat</vt:lpstr>
      <vt:lpstr>Barrières à la durabilité des MS</vt:lpstr>
      <vt:lpstr>Barrières à la durabilité des MS</vt:lpstr>
      <vt:lpstr>Barrières à la durabilité des MS</vt:lpstr>
      <vt:lpstr>CONCLUSION</vt:lpstr>
      <vt:lpstr>CONCLUSION</vt:lpstr>
      <vt:lpstr>RECOMMANDATIONS</vt:lpstr>
      <vt:lpstr>RECOMMANDATIONS (1/3)</vt:lpstr>
      <vt:lpstr>RECOMMANDATIONS (2/3)</vt:lpstr>
      <vt:lpstr>RECOMMANDATIONS (3/3)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Efficacité, l’attractivité et la durabilité des mécanismes d’assurance sociale en milieu rural au Sénégal</dc:title>
  <dc:creator>Microsoft Office User</dc:creator>
  <cp:lastModifiedBy>hp</cp:lastModifiedBy>
  <cp:revision>194</cp:revision>
  <dcterms:created xsi:type="dcterms:W3CDTF">2022-10-18T13:32:25Z</dcterms:created>
  <dcterms:modified xsi:type="dcterms:W3CDTF">2023-08-10T12:38:40Z</dcterms:modified>
</cp:coreProperties>
</file>