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81" r:id="rId2"/>
    <p:sldId id="257" r:id="rId3"/>
    <p:sldId id="308" r:id="rId4"/>
    <p:sldId id="264" r:id="rId5"/>
    <p:sldId id="310" r:id="rId6"/>
    <p:sldId id="336" r:id="rId7"/>
    <p:sldId id="287" r:id="rId8"/>
    <p:sldId id="305" r:id="rId9"/>
    <p:sldId id="338" r:id="rId10"/>
    <p:sldId id="304" r:id="rId11"/>
    <p:sldId id="349" r:id="rId12"/>
    <p:sldId id="339" r:id="rId13"/>
    <p:sldId id="289" r:id="rId14"/>
    <p:sldId id="290" r:id="rId15"/>
    <p:sldId id="341" r:id="rId16"/>
    <p:sldId id="295" r:id="rId17"/>
    <p:sldId id="296" r:id="rId18"/>
    <p:sldId id="282" r:id="rId19"/>
    <p:sldId id="342" r:id="rId20"/>
    <p:sldId id="271" r:id="rId21"/>
    <p:sldId id="297" r:id="rId22"/>
    <p:sldId id="343" r:id="rId23"/>
    <p:sldId id="299" r:id="rId24"/>
    <p:sldId id="298" r:id="rId25"/>
    <p:sldId id="332" r:id="rId26"/>
    <p:sldId id="333" r:id="rId27"/>
    <p:sldId id="344" r:id="rId28"/>
    <p:sldId id="309" r:id="rId29"/>
    <p:sldId id="348" r:id="rId30"/>
    <p:sldId id="346" r:id="rId31"/>
    <p:sldId id="347" r:id="rId32"/>
    <p:sldId id="354" r:id="rId33"/>
    <p:sldId id="276" r:id="rId34"/>
    <p:sldId id="350" r:id="rId35"/>
    <p:sldId id="351" r:id="rId36"/>
    <p:sldId id="353"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sir SENE" initials="TS" lastIdx="3" clrIdx="0"/>
  <p:cmAuthor id="1" name="Ouley Tooli Fall" initials="OT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p:restoredTop sz="94000" autoAdjust="0"/>
  </p:normalViewPr>
  <p:slideViewPr>
    <p:cSldViewPr snapToGrid="0" snapToObjects="1">
      <p:cViewPr>
        <p:scale>
          <a:sx n="64" d="100"/>
          <a:sy n="64" d="100"/>
        </p:scale>
        <p:origin x="10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SN" sz="1400" b="0" strike="noStrike" spc="-1">
                <a:solidFill>
                  <a:srgbClr val="000000"/>
                </a:solidFill>
                <a:latin typeface="Arial"/>
              </a:rPr>
              <a:t>Click to move the slide</a:t>
            </a:r>
          </a:p>
        </p:txBody>
      </p:sp>
      <p:sp>
        <p:nvSpPr>
          <p:cNvPr id="45" name="PlaceHolder 2"/>
          <p:cNvSpPr>
            <a:spLocks noGrp="1"/>
          </p:cNvSpPr>
          <p:nvPr>
            <p:ph type="body"/>
          </p:nvPr>
        </p:nvSpPr>
        <p:spPr>
          <a:xfrm>
            <a:off x="756000" y="5078520"/>
            <a:ext cx="6047640" cy="4811040"/>
          </a:xfrm>
          <a:prstGeom prst="rect">
            <a:avLst/>
          </a:prstGeom>
        </p:spPr>
        <p:txBody>
          <a:bodyPr lIns="0" tIns="0" rIns="0" bIns="0">
            <a:noAutofit/>
          </a:bodyPr>
          <a:lstStyle/>
          <a:p>
            <a:r>
              <a:rPr lang="fr-SN" sz="2000" b="0" strike="noStrike" spc="-1">
                <a:latin typeface="Arial"/>
              </a:rPr>
              <a:t>Click to edit the notes format</a:t>
            </a:r>
          </a:p>
        </p:txBody>
      </p:sp>
      <p:sp>
        <p:nvSpPr>
          <p:cNvPr id="46" name="PlaceHolder 3"/>
          <p:cNvSpPr>
            <a:spLocks noGrp="1"/>
          </p:cNvSpPr>
          <p:nvPr>
            <p:ph type="hdr"/>
          </p:nvPr>
        </p:nvSpPr>
        <p:spPr>
          <a:xfrm>
            <a:off x="0" y="0"/>
            <a:ext cx="3280680" cy="534240"/>
          </a:xfrm>
          <a:prstGeom prst="rect">
            <a:avLst/>
          </a:prstGeom>
        </p:spPr>
        <p:txBody>
          <a:bodyPr lIns="0" tIns="0" rIns="0" bIns="0">
            <a:noAutofit/>
          </a:bodyPr>
          <a:lstStyle/>
          <a:p>
            <a:r>
              <a:rPr lang="fr-SN" sz="1400" b="0" strike="noStrike" spc="-1">
                <a:latin typeface="Times New Roman"/>
              </a:rPr>
              <a:t>&lt;header&gt;</a:t>
            </a:r>
          </a:p>
        </p:txBody>
      </p:sp>
      <p:sp>
        <p:nvSpPr>
          <p:cNvPr id="4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SN" sz="1400" b="0" strike="noStrike" spc="-1">
                <a:latin typeface="Times New Roman"/>
              </a:rPr>
              <a:t>&lt;date/time&gt;</a:t>
            </a:r>
          </a:p>
        </p:txBody>
      </p:sp>
      <p:sp>
        <p:nvSpPr>
          <p:cNvPr id="4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SN" sz="1400" b="0" strike="noStrike" spc="-1">
                <a:latin typeface="Times New Roman"/>
              </a:rPr>
              <a:t>&lt;footer&gt;</a:t>
            </a:r>
          </a:p>
        </p:txBody>
      </p:sp>
      <p:sp>
        <p:nvSpPr>
          <p:cNvPr id="4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00A4AC1-AF0A-4440-BB04-6E6F6EB70DD0}" type="slidenum">
              <a:rPr lang="fr-SN" sz="1400" b="0" strike="noStrike" spc="-1">
                <a:latin typeface="Times New Roman"/>
              </a:rPr>
              <a:t>‹N°›</a:t>
            </a:fld>
            <a:endParaRPr lang="fr-SN" sz="1400" b="0" strike="noStrike" spc="-1">
              <a:latin typeface="Times New Roman"/>
            </a:endParaRPr>
          </a:p>
        </p:txBody>
      </p:sp>
    </p:spTree>
    <p:extLst>
      <p:ext uri="{BB962C8B-B14F-4D97-AF65-F5344CB8AC3E}">
        <p14:creationId xmlns:p14="http://schemas.microsoft.com/office/powerpoint/2010/main" val="1046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700A4AC1-AF0A-4440-BB04-6E6F6EB70DD0}" type="slidenum">
              <a:rPr lang="fr-SN" sz="1400" b="0" strike="noStrike" spc="-1" smtClean="0">
                <a:latin typeface="Times New Roman"/>
              </a:rPr>
              <a:t>13</a:t>
            </a:fld>
            <a:endParaRPr lang="fr-SN" sz="1400" b="0" strike="noStrike" spc="-1">
              <a:latin typeface="Times New Roman"/>
            </a:endParaRPr>
          </a:p>
        </p:txBody>
      </p:sp>
    </p:spTree>
    <p:extLst>
      <p:ext uri="{BB962C8B-B14F-4D97-AF65-F5344CB8AC3E}">
        <p14:creationId xmlns:p14="http://schemas.microsoft.com/office/powerpoint/2010/main" val="135970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La pérennisation du PNBSF est étroitement liée à la stabilisation du budget et des sources de financement du programme.</a:t>
            </a:r>
          </a:p>
          <a:p>
            <a:r>
              <a:rPr lang="fr-FR" dirty="0"/>
              <a:t>Il est impératif de réaliser la re-certification des bénéficiaires du PNBSF afin d’apprécier d’avantage ses impacts et élargir son taux de couverture.</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28</a:t>
            </a:fld>
            <a:endParaRPr lang="fr-SN" sz="1400" b="0" strike="noStrike" spc="-1">
              <a:latin typeface="Times New Roman"/>
            </a:endParaRPr>
          </a:p>
        </p:txBody>
      </p:sp>
    </p:spTree>
    <p:extLst>
      <p:ext uri="{BB962C8B-B14F-4D97-AF65-F5344CB8AC3E}">
        <p14:creationId xmlns:p14="http://schemas.microsoft.com/office/powerpoint/2010/main" val="379196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La pérennisation du PNBSF est étroitement liée à la stabilisation du budget et des sources de financement du programme.</a:t>
            </a:r>
          </a:p>
          <a:p>
            <a:r>
              <a:rPr lang="fr-FR" dirty="0"/>
              <a:t>Il est impératif de réaliser la re-certification des bénéficiaires du PNBSF afin d’apprécier d’avantage ses impacts et élargir son taux de couverture.</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34</a:t>
            </a:fld>
            <a:endParaRPr lang="fr-SN" sz="1400" b="0" strike="noStrike" spc="-1">
              <a:latin typeface="Times New Roman"/>
            </a:endParaRPr>
          </a:p>
        </p:txBody>
      </p:sp>
    </p:spTree>
    <p:extLst>
      <p:ext uri="{BB962C8B-B14F-4D97-AF65-F5344CB8AC3E}">
        <p14:creationId xmlns:p14="http://schemas.microsoft.com/office/powerpoint/2010/main" val="379196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La pérennisation du PNBSF est étroitement liée à la stabilisation du budget et des sources de financement du programme.</a:t>
            </a:r>
          </a:p>
          <a:p>
            <a:r>
              <a:rPr lang="fr-FR" dirty="0"/>
              <a:t>Il est impératif de réaliser la re-certification des bénéficiaires du PNBSF afin d’apprécier d’avantage ses impacts et élargir son taux de couverture.</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35</a:t>
            </a:fld>
            <a:endParaRPr lang="fr-SN" sz="1400" b="0" strike="noStrike" spc="-1">
              <a:latin typeface="Times New Roman"/>
            </a:endParaRPr>
          </a:p>
        </p:txBody>
      </p:sp>
    </p:spTree>
    <p:extLst>
      <p:ext uri="{BB962C8B-B14F-4D97-AF65-F5344CB8AC3E}">
        <p14:creationId xmlns:p14="http://schemas.microsoft.com/office/powerpoint/2010/main" val="379196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algn="just">
              <a:spcBef>
                <a:spcPts val="1200"/>
              </a:spcBef>
              <a:spcAft>
                <a:spcPts val="1200"/>
              </a:spcAft>
            </a:pPr>
            <a:r>
              <a:rPr lang="fr-FR" sz="1200" b="0" i="0" dirty="0">
                <a:latin typeface="Times New Roman" panose="02020603050405020304" pitchFamily="18" charset="0"/>
                <a:cs typeface="Times New Roman" panose="02020603050405020304" pitchFamily="18" charset="0"/>
              </a:rPr>
              <a:t>Là où l’institutionnel laisse de la place, les médias prennent le relais. </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14</a:t>
            </a:fld>
            <a:endParaRPr lang="fr-SN" sz="1400" b="0" strike="noStrike" spc="-1">
              <a:latin typeface="Times New Roman"/>
            </a:endParaRPr>
          </a:p>
        </p:txBody>
      </p:sp>
    </p:spTree>
    <p:extLst>
      <p:ext uri="{BB962C8B-B14F-4D97-AF65-F5344CB8AC3E}">
        <p14:creationId xmlns:p14="http://schemas.microsoft.com/office/powerpoint/2010/main" val="163300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0" indent="0">
              <a:buFontTx/>
              <a:buNone/>
            </a:pPr>
            <a:endParaRPr lang="fr-FR" sz="12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17</a:t>
            </a:fld>
            <a:endParaRPr lang="fr-SN" sz="1400" b="0" strike="noStrike" spc="-1">
              <a:latin typeface="Times New Roman"/>
            </a:endParaRPr>
          </a:p>
        </p:txBody>
      </p:sp>
    </p:spTree>
    <p:extLst>
      <p:ext uri="{BB962C8B-B14F-4D97-AF65-F5344CB8AC3E}">
        <p14:creationId xmlns:p14="http://schemas.microsoft.com/office/powerpoint/2010/main" val="221734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Il y a une conformité entre la satisfaction des bénéficiaires et la couverture de leurs besoins à l’exception du plan Sésame pour lequel on note une dichotomie.</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18</a:t>
            </a:fld>
            <a:endParaRPr lang="fr-SN" sz="1400" b="0" strike="noStrike" spc="-1">
              <a:latin typeface="Times New Roman"/>
            </a:endParaRPr>
          </a:p>
        </p:txBody>
      </p:sp>
    </p:spTree>
    <p:extLst>
      <p:ext uri="{BB962C8B-B14F-4D97-AF65-F5344CB8AC3E}">
        <p14:creationId xmlns:p14="http://schemas.microsoft.com/office/powerpoint/2010/main" val="174518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20</a:t>
            </a:fld>
            <a:endParaRPr lang="fr-SN" sz="1400" b="0" strike="noStrike" spc="-1">
              <a:latin typeface="Times New Roman"/>
            </a:endParaRPr>
          </a:p>
        </p:txBody>
      </p:sp>
    </p:spTree>
    <p:extLst>
      <p:ext uri="{BB962C8B-B14F-4D97-AF65-F5344CB8AC3E}">
        <p14:creationId xmlns:p14="http://schemas.microsoft.com/office/powerpoint/2010/main" val="55536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10,2% (dont 20,6% à Kaffrine) des bénéficiaires considèrent que le ciblage est mal fait tandis que 15,0% (dont 60,3% toujours à Kaffrine) ont payé pour intégrer le programme.</a:t>
            </a:r>
          </a:p>
          <a:p>
            <a:r>
              <a:rPr lang="fr-FR" dirty="0"/>
              <a:t>Il y a un clientélisme/favoritisme qui se fait lors du ciblage des bénéficiaires du PNBSF.</a:t>
            </a:r>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23</a:t>
            </a:fld>
            <a:endParaRPr lang="fr-SN" sz="1400" b="0" strike="noStrike" spc="-1">
              <a:latin typeface="Times New Roman"/>
            </a:endParaRPr>
          </a:p>
        </p:txBody>
      </p:sp>
    </p:spTree>
    <p:extLst>
      <p:ext uri="{BB962C8B-B14F-4D97-AF65-F5344CB8AC3E}">
        <p14:creationId xmlns:p14="http://schemas.microsoft.com/office/powerpoint/2010/main" val="282719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24</a:t>
            </a:fld>
            <a:endParaRPr lang="fr-SN" sz="1400" b="0" strike="noStrike" spc="-1">
              <a:latin typeface="Times New Roman"/>
            </a:endParaRPr>
          </a:p>
        </p:txBody>
      </p:sp>
    </p:spTree>
    <p:extLst>
      <p:ext uri="{BB962C8B-B14F-4D97-AF65-F5344CB8AC3E}">
        <p14:creationId xmlns:p14="http://schemas.microsoft.com/office/powerpoint/2010/main" val="279946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sz="1200" dirty="0">
                <a:latin typeface="Times New Roman" panose="02020603050405020304" pitchFamily="18" charset="0"/>
                <a:ea typeface="Calibri" panose="020F0502020204030204" pitchFamily="34" charset="0"/>
              </a:rPr>
              <a:t>Les bénéficiaires de la CEC sont confrontés à des difficultés inhérentes à la condition de handicap.</a:t>
            </a:r>
            <a:endParaRPr lang="fr-FR" dirty="0"/>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25</a:t>
            </a:fld>
            <a:endParaRPr lang="fr-SN" sz="1400" b="0" strike="noStrike" spc="-1">
              <a:latin typeface="Times New Roman"/>
            </a:endParaRPr>
          </a:p>
        </p:txBody>
      </p:sp>
    </p:spTree>
    <p:extLst>
      <p:ext uri="{BB962C8B-B14F-4D97-AF65-F5344CB8AC3E}">
        <p14:creationId xmlns:p14="http://schemas.microsoft.com/office/powerpoint/2010/main" val="335835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700A4AC1-AF0A-4440-BB04-6E6F6EB70DD0}" type="slidenum">
              <a:rPr lang="fr-SN" sz="1400" b="0" strike="noStrike" spc="-1" smtClean="0">
                <a:latin typeface="Times New Roman"/>
              </a:rPr>
              <a:t>26</a:t>
            </a:fld>
            <a:endParaRPr lang="fr-SN" sz="1400" b="0" strike="noStrike" spc="-1">
              <a:latin typeface="Times New Roman"/>
            </a:endParaRPr>
          </a:p>
        </p:txBody>
      </p:sp>
    </p:spTree>
    <p:extLst>
      <p:ext uri="{BB962C8B-B14F-4D97-AF65-F5344CB8AC3E}">
        <p14:creationId xmlns:p14="http://schemas.microsoft.com/office/powerpoint/2010/main" val="306023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30" name="PlaceHolder 2"/>
          <p:cNvSpPr>
            <a:spLocks noGrp="1"/>
          </p:cNvSpPr>
          <p:nvPr>
            <p:ph type="body"/>
          </p:nvPr>
        </p:nvSpPr>
        <p:spPr>
          <a:xfrm>
            <a:off x="1097280" y="1845720"/>
            <a:ext cx="100580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31" name="PlaceHolder 3"/>
          <p:cNvSpPr>
            <a:spLocks noGrp="1"/>
          </p:cNvSpPr>
          <p:nvPr>
            <p:ph type="body"/>
          </p:nvPr>
        </p:nvSpPr>
        <p:spPr>
          <a:xfrm>
            <a:off x="1097280" y="3947040"/>
            <a:ext cx="1005804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33"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34"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35"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36" name="PlaceHolder 5"/>
          <p:cNvSpPr>
            <a:spLocks noGrp="1"/>
          </p:cNvSpPr>
          <p:nvPr>
            <p:ph type="body"/>
          </p:nvPr>
        </p:nvSpPr>
        <p:spPr>
          <a:xfrm>
            <a:off x="6251400" y="394704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38" name="PlaceHolder 2"/>
          <p:cNvSpPr>
            <a:spLocks noGrp="1"/>
          </p:cNvSpPr>
          <p:nvPr>
            <p:ph type="body"/>
          </p:nvPr>
        </p:nvSpPr>
        <p:spPr>
          <a:xfrm>
            <a:off x="1097280" y="184572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39" name="PlaceHolder 3"/>
          <p:cNvSpPr>
            <a:spLocks noGrp="1"/>
          </p:cNvSpPr>
          <p:nvPr>
            <p:ph type="body"/>
          </p:nvPr>
        </p:nvSpPr>
        <p:spPr>
          <a:xfrm>
            <a:off x="4498200" y="184572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40" name="PlaceHolder 4"/>
          <p:cNvSpPr>
            <a:spLocks noGrp="1"/>
          </p:cNvSpPr>
          <p:nvPr>
            <p:ph type="body"/>
          </p:nvPr>
        </p:nvSpPr>
        <p:spPr>
          <a:xfrm>
            <a:off x="7899120" y="184572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41" name="PlaceHolder 5"/>
          <p:cNvSpPr>
            <a:spLocks noGrp="1"/>
          </p:cNvSpPr>
          <p:nvPr>
            <p:ph type="body"/>
          </p:nvPr>
        </p:nvSpPr>
        <p:spPr>
          <a:xfrm>
            <a:off x="1097280" y="394704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42" name="PlaceHolder 6"/>
          <p:cNvSpPr>
            <a:spLocks noGrp="1"/>
          </p:cNvSpPr>
          <p:nvPr>
            <p:ph type="body"/>
          </p:nvPr>
        </p:nvSpPr>
        <p:spPr>
          <a:xfrm>
            <a:off x="4498200" y="394704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43" name="PlaceHolder 7"/>
          <p:cNvSpPr>
            <a:spLocks noGrp="1"/>
          </p:cNvSpPr>
          <p:nvPr>
            <p:ph type="body"/>
          </p:nvPr>
        </p:nvSpPr>
        <p:spPr>
          <a:xfrm>
            <a:off x="7899120" y="3947040"/>
            <a:ext cx="323856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9CCEA-D5A7-458F-B5F9-1AE04233F752}" type="slidenum">
              <a:rPr lang="fr-FR" smtClean="0"/>
              <a:t>‹N°›</a:t>
            </a:fld>
            <a:endParaRPr lang="fr-FR"/>
          </a:p>
        </p:txBody>
      </p:sp>
    </p:spTree>
    <p:extLst>
      <p:ext uri="{BB962C8B-B14F-4D97-AF65-F5344CB8AC3E}">
        <p14:creationId xmlns:p14="http://schemas.microsoft.com/office/powerpoint/2010/main" val="15972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9CCEA-D5A7-458F-B5F9-1AE04233F752}" type="slidenum">
              <a:rPr lang="fr-FR" smtClean="0"/>
              <a:t>‹N°›</a:t>
            </a:fld>
            <a:endParaRPr lang="fr-FR"/>
          </a:p>
        </p:txBody>
      </p:sp>
    </p:spTree>
    <p:extLst>
      <p:ext uri="{BB962C8B-B14F-4D97-AF65-F5344CB8AC3E}">
        <p14:creationId xmlns:p14="http://schemas.microsoft.com/office/powerpoint/2010/main" val="106148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9" name="PlaceHolder 2"/>
          <p:cNvSpPr>
            <a:spLocks noGrp="1"/>
          </p:cNvSpPr>
          <p:nvPr>
            <p:ph type="subTitle"/>
          </p:nvPr>
        </p:nvSpPr>
        <p:spPr>
          <a:xfrm>
            <a:off x="1097280" y="1845720"/>
            <a:ext cx="10058040" cy="4023000"/>
          </a:xfrm>
          <a:prstGeom prst="rect">
            <a:avLst/>
          </a:prstGeom>
        </p:spPr>
        <p:txBody>
          <a:bodyPr lIns="0" tIns="0" rIns="0" bIns="0" anchor="ctr">
            <a:noAutofit/>
          </a:bodyPr>
          <a:lstStyle/>
          <a:p>
            <a:pPr algn="ctr"/>
            <a:endParaRPr lang="fr-S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11" name="PlaceHolder 2"/>
          <p:cNvSpPr>
            <a:spLocks noGrp="1"/>
          </p:cNvSpPr>
          <p:nvPr>
            <p:ph type="body"/>
          </p:nvPr>
        </p:nvSpPr>
        <p:spPr>
          <a:xfrm>
            <a:off x="1097280" y="1845720"/>
            <a:ext cx="10058040" cy="40230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13"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14"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097280" y="286560"/>
            <a:ext cx="10058040" cy="6724800"/>
          </a:xfrm>
          <a:prstGeom prst="rect">
            <a:avLst/>
          </a:prstGeom>
        </p:spPr>
        <p:txBody>
          <a:bodyPr lIns="0" tIns="0" rIns="0" bIns="0" anchor="ctr">
            <a:noAutofit/>
          </a:bodyPr>
          <a:lstStyle/>
          <a:p>
            <a:pPr algn="ctr"/>
            <a:endParaRPr lang="fr-S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18"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19" name="PlaceHolder 3"/>
          <p:cNvSpPr>
            <a:spLocks noGrp="1"/>
          </p:cNvSpPr>
          <p:nvPr>
            <p:ph type="body"/>
          </p:nvPr>
        </p:nvSpPr>
        <p:spPr>
          <a:xfrm>
            <a:off x="6251400" y="1845720"/>
            <a:ext cx="4908240" cy="40230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20" name="PlaceHolder 4"/>
          <p:cNvSpPr>
            <a:spLocks noGrp="1"/>
          </p:cNvSpPr>
          <p:nvPr>
            <p:ph type="body"/>
          </p:nvPr>
        </p:nvSpPr>
        <p:spPr>
          <a:xfrm>
            <a:off x="1097280" y="394704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22" name="PlaceHolder 2"/>
          <p:cNvSpPr>
            <a:spLocks noGrp="1"/>
          </p:cNvSpPr>
          <p:nvPr>
            <p:ph type="body"/>
          </p:nvPr>
        </p:nvSpPr>
        <p:spPr>
          <a:xfrm>
            <a:off x="1097280" y="1845720"/>
            <a:ext cx="4908240" cy="40230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23"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24" name="PlaceHolder 4"/>
          <p:cNvSpPr>
            <a:spLocks noGrp="1"/>
          </p:cNvSpPr>
          <p:nvPr>
            <p:ph type="body"/>
          </p:nvPr>
        </p:nvSpPr>
        <p:spPr>
          <a:xfrm>
            <a:off x="6251400" y="394704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7280" y="286560"/>
            <a:ext cx="10058040" cy="1450440"/>
          </a:xfrm>
          <a:prstGeom prst="rect">
            <a:avLst/>
          </a:prstGeom>
        </p:spPr>
        <p:txBody>
          <a:bodyPr lIns="0" tIns="0" rIns="0" bIns="0" anchor="ctr">
            <a:noAutofit/>
          </a:bodyPr>
          <a:lstStyle/>
          <a:p>
            <a:endParaRPr lang="fr-SN" sz="1400" b="0" strike="noStrike" spc="-1">
              <a:solidFill>
                <a:srgbClr val="000000"/>
              </a:solidFill>
              <a:latin typeface="Arial"/>
            </a:endParaRPr>
          </a:p>
        </p:txBody>
      </p:sp>
      <p:sp>
        <p:nvSpPr>
          <p:cNvPr id="26" name="PlaceHolder 2"/>
          <p:cNvSpPr>
            <a:spLocks noGrp="1"/>
          </p:cNvSpPr>
          <p:nvPr>
            <p:ph type="body"/>
          </p:nvPr>
        </p:nvSpPr>
        <p:spPr>
          <a:xfrm>
            <a:off x="109728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27" name="PlaceHolder 3"/>
          <p:cNvSpPr>
            <a:spLocks noGrp="1"/>
          </p:cNvSpPr>
          <p:nvPr>
            <p:ph type="body"/>
          </p:nvPr>
        </p:nvSpPr>
        <p:spPr>
          <a:xfrm>
            <a:off x="6251400" y="1845720"/>
            <a:ext cx="4908240" cy="1918800"/>
          </a:xfrm>
          <a:prstGeom prst="rect">
            <a:avLst/>
          </a:prstGeom>
        </p:spPr>
        <p:txBody>
          <a:bodyPr lIns="0" tIns="0" rIns="0" bIns="0">
            <a:normAutofit/>
          </a:bodyPr>
          <a:lstStyle/>
          <a:p>
            <a:endParaRPr lang="fr-SN" sz="1400" b="0" strike="noStrike" spc="-1">
              <a:solidFill>
                <a:srgbClr val="000000"/>
              </a:solidFill>
              <a:latin typeface="Arial"/>
            </a:endParaRPr>
          </a:p>
        </p:txBody>
      </p:sp>
      <p:sp>
        <p:nvSpPr>
          <p:cNvPr id="28" name="PlaceHolder 4"/>
          <p:cNvSpPr>
            <a:spLocks noGrp="1"/>
          </p:cNvSpPr>
          <p:nvPr>
            <p:ph type="body"/>
          </p:nvPr>
        </p:nvSpPr>
        <p:spPr>
          <a:xfrm>
            <a:off x="1097280" y="3947040"/>
            <a:ext cx="10058040" cy="1918800"/>
          </a:xfrm>
          <a:prstGeom prst="rect">
            <a:avLst/>
          </a:prstGeom>
        </p:spPr>
        <p:txBody>
          <a:bodyPr lIns="0" tIns="0" rIns="0" bIns="0">
            <a:normAutofit/>
          </a:bodyPr>
          <a:lstStyle/>
          <a:p>
            <a:endParaRPr lang="fr-SN"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Google Shape;6;p11"/>
          <p:cNvSpPr/>
          <p:nvPr/>
        </p:nvSpPr>
        <p:spPr>
          <a:xfrm>
            <a:off x="0" y="6400800"/>
            <a:ext cx="12191760" cy="456840"/>
          </a:xfrm>
          <a:prstGeom prst="rect">
            <a:avLst/>
          </a:prstGeom>
          <a:solidFill>
            <a:schemeClr val="accent2"/>
          </a:solidFill>
          <a:ln w="0">
            <a:noFill/>
          </a:ln>
        </p:spPr>
        <p:style>
          <a:lnRef idx="0">
            <a:scrgbClr r="0" g="0" b="0"/>
          </a:lnRef>
          <a:fillRef idx="0">
            <a:scrgbClr r="0" g="0" b="0"/>
          </a:fillRef>
          <a:effectRef idx="0">
            <a:scrgbClr r="0" g="0" b="0"/>
          </a:effectRef>
          <a:fontRef idx="minor"/>
        </p:style>
      </p:sp>
      <p:sp>
        <p:nvSpPr>
          <p:cNvPr id="9" name="Google Shape;7;p11"/>
          <p:cNvSpPr/>
          <p:nvPr/>
        </p:nvSpPr>
        <p:spPr>
          <a:xfrm>
            <a:off x="0" y="6334200"/>
            <a:ext cx="12191760" cy="65520"/>
          </a:xfrm>
          <a:prstGeom prst="rect">
            <a:avLst/>
          </a:prstGeom>
          <a:solidFill>
            <a:schemeClr val="accent1"/>
          </a:solidFill>
          <a:ln w="0">
            <a:noFill/>
          </a:ln>
        </p:spPr>
        <p:style>
          <a:lnRef idx="0">
            <a:scrgbClr r="0" g="0" b="0"/>
          </a:lnRef>
          <a:fillRef idx="0">
            <a:scrgbClr r="0" g="0" b="0"/>
          </a:fillRef>
          <a:effectRef idx="0">
            <a:scrgbClr r="0" g="0" b="0"/>
          </a:effectRef>
          <a:fontRef idx="minor"/>
        </p:style>
      </p:sp>
      <p:sp>
        <p:nvSpPr>
          <p:cNvPr id="2" name="Google Shape;13;p11"/>
          <p:cNvSpPr/>
          <p:nvPr/>
        </p:nvSpPr>
        <p:spPr>
          <a:xfrm>
            <a:off x="1193400" y="1737720"/>
            <a:ext cx="9966600" cy="360"/>
          </a:xfrm>
          <a:custGeom>
            <a:avLst/>
            <a:gdLst/>
            <a:ahLst/>
            <a:cxnLst/>
            <a:rect l="l" t="t" r="r" b="b"/>
            <a:pathLst>
              <a:path w="21600" h="21600">
                <a:moveTo>
                  <a:pt x="0" y="0"/>
                </a:moveTo>
                <a:lnTo>
                  <a:pt x="21600" y="21600"/>
                </a:lnTo>
              </a:path>
            </a:pathLst>
          </a:custGeom>
          <a:noFill/>
          <a:ln w="9525">
            <a:solidFill>
              <a:srgbClr val="7F7F7F"/>
            </a:solidFill>
            <a:round/>
          </a:ln>
        </p:spPr>
        <p:style>
          <a:lnRef idx="0">
            <a:scrgbClr r="0" g="0" b="0"/>
          </a:lnRef>
          <a:fillRef idx="0">
            <a:scrgbClr r="0" g="0" b="0"/>
          </a:fillRef>
          <a:effectRef idx="0">
            <a:scrgbClr r="0" g="0" b="0"/>
          </a:effectRef>
          <a:fontRef idx="minor"/>
        </p:style>
      </p:sp>
      <p:sp>
        <p:nvSpPr>
          <p:cNvPr id="3" name="PlaceHolder 1"/>
          <p:cNvSpPr>
            <a:spLocks noGrp="1"/>
          </p:cNvSpPr>
          <p:nvPr>
            <p:ph type="title"/>
          </p:nvPr>
        </p:nvSpPr>
        <p:spPr>
          <a:xfrm>
            <a:off x="1097280" y="286560"/>
            <a:ext cx="10058040" cy="1450440"/>
          </a:xfrm>
          <a:prstGeom prst="rect">
            <a:avLst/>
          </a:prstGeom>
        </p:spPr>
        <p:txBody>
          <a:bodyPr anchor="b">
            <a:normAutofit/>
          </a:bodyPr>
          <a:lstStyle/>
          <a:p>
            <a:r>
              <a:rPr lang="fr-SN" sz="4800" b="0" strike="noStrike" spc="-1">
                <a:solidFill>
                  <a:srgbClr val="000000"/>
                </a:solidFill>
                <a:latin typeface="Arial"/>
              </a:rPr>
              <a:t>Click to edit the title text format</a:t>
            </a:r>
          </a:p>
        </p:txBody>
      </p:sp>
      <p:sp>
        <p:nvSpPr>
          <p:cNvPr id="4" name="PlaceHolder 2"/>
          <p:cNvSpPr>
            <a:spLocks noGrp="1"/>
          </p:cNvSpPr>
          <p:nvPr>
            <p:ph type="body"/>
          </p:nvPr>
        </p:nvSpPr>
        <p:spPr>
          <a:xfrm>
            <a:off x="1097280" y="1845720"/>
            <a:ext cx="10058040" cy="4023000"/>
          </a:xfrm>
          <a:prstGeom prst="rect">
            <a:avLst/>
          </a:prstGeom>
        </p:spPr>
        <p:txBody>
          <a:bodyPr lIns="0" rIns="0">
            <a:normAutofit/>
          </a:bodyPr>
          <a:lstStyle/>
          <a:p>
            <a:pPr marL="432000" indent="-324000">
              <a:spcBef>
                <a:spcPts val="1417"/>
              </a:spcBef>
              <a:buClr>
                <a:srgbClr val="000000"/>
              </a:buClr>
              <a:buSzPct val="45000"/>
              <a:buFont typeface="Wingdings" charset="2"/>
              <a:buChar char=""/>
            </a:pPr>
            <a:r>
              <a:rPr lang="fr-SN" sz="20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SN"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SN"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SN"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SN"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SN"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SN" sz="2000" b="0" strike="noStrike" spc="-1">
                <a:solidFill>
                  <a:srgbClr val="000000"/>
                </a:solidFill>
                <a:latin typeface="Arial"/>
              </a:rPr>
              <a:t>Seventh Outline Level</a:t>
            </a:r>
          </a:p>
        </p:txBody>
      </p:sp>
      <p:sp>
        <p:nvSpPr>
          <p:cNvPr id="5" name="PlaceHolder 3"/>
          <p:cNvSpPr>
            <a:spLocks noGrp="1"/>
          </p:cNvSpPr>
          <p:nvPr>
            <p:ph type="dt"/>
          </p:nvPr>
        </p:nvSpPr>
        <p:spPr>
          <a:xfrm>
            <a:off x="1097280" y="6459840"/>
            <a:ext cx="2472120" cy="364680"/>
          </a:xfrm>
          <a:prstGeom prst="rect">
            <a:avLst/>
          </a:prstGeom>
        </p:spPr>
        <p:txBody>
          <a:bodyPr anchor="ctr">
            <a:noAutofit/>
          </a:bodyPr>
          <a:lstStyle/>
          <a:p>
            <a:endParaRPr lang="fr-SN" sz="2400" b="0" strike="noStrike" spc="-1">
              <a:latin typeface="Times New Roman"/>
            </a:endParaRPr>
          </a:p>
        </p:txBody>
      </p:sp>
      <p:sp>
        <p:nvSpPr>
          <p:cNvPr id="6" name="PlaceHolder 4"/>
          <p:cNvSpPr>
            <a:spLocks noGrp="1"/>
          </p:cNvSpPr>
          <p:nvPr>
            <p:ph type="ftr"/>
          </p:nvPr>
        </p:nvSpPr>
        <p:spPr>
          <a:xfrm>
            <a:off x="3686040" y="6459840"/>
            <a:ext cx="4822560" cy="364680"/>
          </a:xfrm>
          <a:prstGeom prst="rect">
            <a:avLst/>
          </a:prstGeom>
        </p:spPr>
        <p:txBody>
          <a:bodyPr anchor="ctr">
            <a:noAutofit/>
          </a:bodyPr>
          <a:lstStyle/>
          <a:p>
            <a:endParaRPr lang="fr-SN" sz="2400" b="0" strike="noStrike" spc="-1">
              <a:latin typeface="Times New Roman"/>
            </a:endParaRPr>
          </a:p>
        </p:txBody>
      </p:sp>
      <p:sp>
        <p:nvSpPr>
          <p:cNvPr id="7" name="PlaceHolder 5"/>
          <p:cNvSpPr>
            <a:spLocks noGrp="1"/>
          </p:cNvSpPr>
          <p:nvPr>
            <p:ph type="sldNum"/>
          </p:nvPr>
        </p:nvSpPr>
        <p:spPr>
          <a:xfrm>
            <a:off x="9900360" y="6459840"/>
            <a:ext cx="1311480" cy="364680"/>
          </a:xfrm>
          <a:prstGeom prst="rect">
            <a:avLst/>
          </a:prstGeom>
        </p:spPr>
        <p:txBody>
          <a:bodyPr anchor="ctr">
            <a:noAutofit/>
          </a:bodyPr>
          <a:lstStyle/>
          <a:p>
            <a:pPr algn="r">
              <a:lnSpc>
                <a:spcPct val="100000"/>
              </a:lnSpc>
              <a:tabLst>
                <a:tab pos="0" algn="l"/>
              </a:tabLst>
            </a:pPr>
            <a:fld id="{8D6F48C7-9558-418D-B278-06F6F5A9A78A}" type="slidenum">
              <a:rPr lang="fr-FR" sz="1050" b="0" strike="noStrike" spc="-1">
                <a:solidFill>
                  <a:srgbClr val="FFFFFF"/>
                </a:solidFill>
                <a:latin typeface="Calibri"/>
                <a:ea typeface="Calibri"/>
              </a:rPr>
              <a:t>‹N°›</a:t>
            </a:fld>
            <a:endParaRPr lang="fr-SN" sz="105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7.xml"/><Relationship Id="rId7"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3.png"/><Relationship Id="rId5" Type="http://schemas.openxmlformats.org/officeDocument/2006/relationships/tags" Target="../tags/tag49.xml"/><Relationship Id="rId10" Type="http://schemas.openxmlformats.org/officeDocument/2006/relationships/image" Target="../media/image1.png"/><Relationship Id="rId4" Type="http://schemas.openxmlformats.org/officeDocument/2006/relationships/tags" Target="../tags/tag48.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6.xml"/><Relationship Id="rId7" Type="http://schemas.openxmlformats.org/officeDocument/2006/relationships/image" Target="../media/image1.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tags" Target="../tags/tag57.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60.xml"/><Relationship Id="rId7"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image" Target="../media/image3.png"/><Relationship Id="rId4" Type="http://schemas.openxmlformats.org/officeDocument/2006/relationships/tags" Target="../tags/tag61.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6.xml"/><Relationship Id="rId7" Type="http://schemas.openxmlformats.org/officeDocument/2006/relationships/image" Target="../media/image7.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3.xml"/><Relationship Id="rId7" Type="http://schemas.openxmlformats.org/officeDocument/2006/relationships/image" Target="../media/image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ags" Target="../tags/tag74.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7.xml"/><Relationship Id="rId7" Type="http://schemas.openxmlformats.org/officeDocument/2006/relationships/slideLayout" Target="../slideLayouts/slideLayout1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3.png"/><Relationship Id="rId4" Type="http://schemas.openxmlformats.org/officeDocument/2006/relationships/tags" Target="../tags/tag78.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6.xml"/><Relationship Id="rId7" Type="http://schemas.openxmlformats.org/officeDocument/2006/relationships/image" Target="../media/image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87.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0.xml"/><Relationship Id="rId7" Type="http://schemas.openxmlformats.org/officeDocument/2006/relationships/image" Target="../media/image10.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7.xml"/><Relationship Id="rId5" Type="http://schemas.openxmlformats.org/officeDocument/2006/relationships/slideLayout" Target="../slideLayouts/slideLayout14.xml"/><Relationship Id="rId4" Type="http://schemas.openxmlformats.org/officeDocument/2006/relationships/tags" Target="../tags/tag91.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4.xml"/><Relationship Id="rId7" Type="http://schemas.openxmlformats.org/officeDocument/2006/relationships/slideLayout" Target="../slideLayouts/slideLayout1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3.png"/><Relationship Id="rId5" Type="http://schemas.openxmlformats.org/officeDocument/2006/relationships/tags" Target="../tags/tag96.xml"/><Relationship Id="rId10" Type="http://schemas.openxmlformats.org/officeDocument/2006/relationships/image" Target="../media/image1.png"/><Relationship Id="rId4" Type="http://schemas.openxmlformats.org/officeDocument/2006/relationships/tags" Target="../tags/tag95.xml"/><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0.xml"/><Relationship Id="rId7" Type="http://schemas.openxmlformats.org/officeDocument/2006/relationships/image" Target="../media/image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101.xml"/></Relationships>
</file>

<file path=ppt/slides/_rels/slide27.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7.xml"/><Relationship Id="rId7" Type="http://schemas.openxmlformats.org/officeDocument/2006/relationships/image" Target="../media/image1.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10.xml"/><Relationship Id="rId5" Type="http://schemas.openxmlformats.org/officeDocument/2006/relationships/slideLayout" Target="../slideLayouts/slideLayout14.xml"/><Relationship Id="rId4" Type="http://schemas.openxmlformats.org/officeDocument/2006/relationships/tags" Target="../tags/tag108.xml"/></Relationships>
</file>

<file path=ppt/slides/_rels/slide29.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11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ags" Target="../tags/tag11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120.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3.xml"/><Relationship Id="rId7" Type="http://schemas.openxmlformats.org/officeDocument/2006/relationships/image" Target="../media/image1.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tags" Target="../tags/tag124.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7.xml"/><Relationship Id="rId7" Type="http://schemas.openxmlformats.org/officeDocument/2006/relationships/image" Target="../media/image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2.xml"/><Relationship Id="rId5" Type="http://schemas.openxmlformats.org/officeDocument/2006/relationships/slideLayout" Target="../slideLayouts/slideLayout14.xml"/><Relationship Id="rId4" Type="http://schemas.openxmlformats.org/officeDocument/2006/relationships/tags" Target="../tags/tag128.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file://localhost/Users/gaby/Desktop/COIN.png" TargetMode="External"/><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file://localhost/Volumes/Datas/S...Z/T128_WSM_iD/5_OK/04_TEMPLATES/WORD/WSM_Logo.png" TargetMode="External"/><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slideLayout" Target="../slideLayouts/slideLayout14.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slideLayout" Target="../slideLayouts/slideLayout14.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13"/>
          <p:cNvSpPr txBox="1"/>
          <p:nvPr>
            <p:custDataLst>
              <p:tags r:id="rId1"/>
            </p:custDataLst>
          </p:nvPr>
        </p:nvSpPr>
        <p:spPr>
          <a:xfrm>
            <a:off x="2171840" y="1897970"/>
            <a:ext cx="7848320" cy="1466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b" anchorCtr="0" forceAA="0" compatLnSpc="1">
            <a:prstTxWarp prst="textNoShape">
              <a:avLst/>
            </a:prstTxWarp>
            <a:noAutofit/>
          </a:bodyPr>
          <a:lstStyle/>
          <a:p>
            <a:pPr algn="r">
              <a:spcAft>
                <a:spcPts val="0"/>
              </a:spcAft>
            </a:pPr>
            <a:r>
              <a:rPr lang="fr-FR" sz="1800" cap="small" dirty="0">
                <a:solidFill>
                  <a:srgbClr val="44546A"/>
                </a:solidFill>
                <a:effectLst/>
                <a:ea typeface="Times New Roman" panose="02020603050405020304" pitchFamily="18" charset="0"/>
                <a:cs typeface="Times New Roman" panose="02020603050405020304" pitchFamily="18" charset="0"/>
              </a:rPr>
              <a:t> </a:t>
            </a:r>
            <a:endParaRPr lang="fr-FR" sz="1050" dirty="0">
              <a:effectLst/>
              <a:ea typeface="Times New Roman" panose="02020603050405020304" pitchFamily="18" charset="0"/>
              <a:cs typeface="Times New Roman" panose="02020603050405020304" pitchFamily="18" charset="0"/>
            </a:endParaRPr>
          </a:p>
        </p:txBody>
      </p:sp>
      <p:sp>
        <p:nvSpPr>
          <p:cNvPr id="5" name="ZoneTexte 4"/>
          <p:cNvSpPr txBox="1"/>
          <p:nvPr>
            <p:custDataLst>
              <p:tags r:id="rId2"/>
            </p:custDataLst>
          </p:nvPr>
        </p:nvSpPr>
        <p:spPr>
          <a:xfrm>
            <a:off x="1093304" y="3632587"/>
            <a:ext cx="10118536" cy="1277850"/>
          </a:xfrm>
          <a:prstGeom prst="rect">
            <a:avLst/>
          </a:prstGeom>
          <a:solidFill>
            <a:schemeClr val="bg1"/>
          </a:solidFill>
        </p:spPr>
        <p:txBody>
          <a:bodyPr wrap="square" rtlCol="0">
            <a:spAutoFit/>
          </a:bodyPr>
          <a:lstStyle/>
          <a:p>
            <a:pPr algn="ctr">
              <a:lnSpc>
                <a:spcPct val="107000"/>
              </a:lnSpc>
              <a:spcAft>
                <a:spcPts val="800"/>
              </a:spcAft>
            </a:pPr>
            <a:r>
              <a:rPr lang="fr-FR" sz="2400" b="1" dirty="0">
                <a:effectLst>
                  <a:outerShdw blurRad="38100" dist="38100" dir="2700000" algn="tl">
                    <a:srgbClr val="000000">
                      <a:alpha val="43137"/>
                    </a:srgbClr>
                  </a:outerShdw>
                </a:effectLst>
                <a:latin typeface="Arial" pitchFamily="34" charset="0"/>
                <a:cs typeface="Arial" pitchFamily="34" charset="0"/>
              </a:rPr>
              <a:t>SYNTHESE DES RESULTATS DE L’ETUDE N°1 DU PROJET OSCAR PORTANT EFFECTIVITE, EFFICACITE ET DURABILITE DES SYSTÈMES D’ASSISTANCE SOCIALE AU SÉNÉGAL</a:t>
            </a:r>
          </a:p>
        </p:txBody>
      </p:sp>
      <p:sp>
        <p:nvSpPr>
          <p:cNvPr id="2" name="Espace réservé du numéro de diapositive 1">
            <a:extLst>
              <a:ext uri="{FF2B5EF4-FFF2-40B4-BE49-F238E27FC236}">
                <a16:creationId xmlns:a16="http://schemas.microsoft.com/office/drawing/2014/main" id="{EF758507-E7FA-42AE-8CA1-74A3E9A43B50}"/>
              </a:ext>
            </a:extLst>
          </p:cNvPr>
          <p:cNvSpPr>
            <a:spLocks noGrp="1"/>
          </p:cNvSpPr>
          <p:nvPr>
            <p:ph type="sldNum" sz="quarter" idx="12"/>
            <p:custDataLst>
              <p:tags r:id="rId3"/>
            </p:custDataLst>
          </p:nvPr>
        </p:nvSpPr>
        <p:spPr/>
        <p:txBody>
          <a:bodyPr/>
          <a:lstStyle/>
          <a:p>
            <a:fld id="{A4F9CCEA-D5A7-458F-B5F9-1AE04233F752}" type="slidenum">
              <a:rPr lang="fr-FR" smtClean="0">
                <a:solidFill>
                  <a:schemeClr val="accent2"/>
                </a:solidFill>
              </a:rPr>
              <a:t>1</a:t>
            </a:fld>
            <a:endParaRPr lang="fr-FR" dirty="0">
              <a:solidFill>
                <a:schemeClr val="accent2"/>
              </a:solidFill>
            </a:endParaRPr>
          </a:p>
        </p:txBody>
      </p:sp>
      <p:pic>
        <p:nvPicPr>
          <p:cNvPr id="3" name="Image 2"/>
          <p:cNvPicPr>
            <a:picLocks noChangeAspect="1"/>
          </p:cNvPicPr>
          <p:nvPr>
            <p:custDataLst>
              <p:tags r:id="rId4"/>
            </p:custDataLst>
          </p:nvPr>
        </p:nvPicPr>
        <p:blipFill>
          <a:blip r:embed="rId7"/>
          <a:stretch>
            <a:fillRect/>
          </a:stretch>
        </p:blipFill>
        <p:spPr>
          <a:xfrm>
            <a:off x="1352550" y="233472"/>
            <a:ext cx="9486900" cy="1314450"/>
          </a:xfrm>
          <a:prstGeom prst="rect">
            <a:avLst/>
          </a:prstGeom>
        </p:spPr>
      </p:pic>
      <p:sp>
        <p:nvSpPr>
          <p:cNvPr id="6" name="Zone de texte 112">
            <a:extLst>
              <a:ext uri="{FF2B5EF4-FFF2-40B4-BE49-F238E27FC236}">
                <a16:creationId xmlns:a16="http://schemas.microsoft.com/office/drawing/2014/main" id="{72A1F3AB-A8FB-49C5-B880-3D19C5B9D450}"/>
              </a:ext>
            </a:extLst>
          </p:cNvPr>
          <p:cNvSpPr txBox="1"/>
          <p:nvPr>
            <p:custDataLst>
              <p:tags r:id="rId5"/>
            </p:custDataLst>
          </p:nvPr>
        </p:nvSpPr>
        <p:spPr>
          <a:xfrm>
            <a:off x="0" y="5430314"/>
            <a:ext cx="12192000" cy="8688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ct val="107000"/>
              </a:lnSpc>
              <a:spcAft>
                <a:spcPts val="800"/>
              </a:spcAft>
            </a:pPr>
            <a:endParaRPr lang="fr-FR"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8"/>
          <a:srcRect/>
          <a:stretch>
            <a:fillRect/>
          </a:stretch>
        </p:blipFill>
        <p:spPr>
          <a:xfrm>
            <a:off x="2633833" y="1410789"/>
            <a:ext cx="6180576" cy="2534194"/>
          </a:xfrm>
          <a:prstGeom prst="rect">
            <a:avLst/>
          </a:prstGeom>
        </p:spPr>
      </p:pic>
      <p:pic>
        <p:nvPicPr>
          <p:cNvPr id="8" name="Picture 2"/>
          <p:cNvPicPr>
            <a:picLocks noChangeAspect="1"/>
          </p:cNvPicPr>
          <p:nvPr/>
        </p:nvPicPr>
        <p:blipFill>
          <a:blip r:embed="rId9">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251261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0EE0D-E3F3-42EC-9201-0837549A922A}"/>
              </a:ext>
            </a:extLst>
          </p:cNvPr>
          <p:cNvSpPr/>
          <p:nvPr>
            <p:custDataLst>
              <p:tags r:id="rId1"/>
            </p:custDataLst>
          </p:nvPr>
        </p:nvSpPr>
        <p:spPr>
          <a:xfrm>
            <a:off x="955040" y="1166968"/>
            <a:ext cx="10180320" cy="4235006"/>
          </a:xfrm>
          <a:prstGeom prst="rect">
            <a:avLst/>
          </a:prstGeom>
          <a:solidFill>
            <a:schemeClr val="bg1"/>
          </a:solidFill>
        </p:spPr>
        <p:txBody>
          <a:bodyPr wrap="square">
            <a:spAutoFit/>
          </a:bodyPr>
          <a:lstStyle/>
          <a:p>
            <a:pPr algn="ctr">
              <a:lnSpc>
                <a:spcPct val="90000"/>
              </a:lnSpc>
              <a:spcBef>
                <a:spcPts val="1200"/>
              </a:spcBef>
              <a:spcAft>
                <a:spcPts val="1200"/>
              </a:spcAft>
              <a:buClr>
                <a:srgbClr val="E48312"/>
              </a:buClr>
            </a:pPr>
            <a:r>
              <a:rPr lang="fr-SN" sz="2000" b="1" spc="-1" dirty="0">
                <a:ea typeface="AppleSystemUIFont"/>
                <a:cs typeface="Times New Roman" panose="02020603050405020304" pitchFamily="18" charset="0"/>
              </a:rPr>
              <a:t>Critères de ciblage du PNBSF</a:t>
            </a:r>
          </a:p>
          <a:p>
            <a:pPr algn="just">
              <a:lnSpc>
                <a:spcPct val="90000"/>
              </a:lnSpc>
              <a:spcBef>
                <a:spcPts val="1200"/>
              </a:spcBef>
              <a:spcAft>
                <a:spcPts val="1200"/>
              </a:spcAft>
              <a:buClr>
                <a:srgbClr val="E48312"/>
              </a:buClr>
            </a:pPr>
            <a:r>
              <a:rPr lang="fr-FR" sz="2400" spc="-1" dirty="0">
                <a:solidFill>
                  <a:srgbClr val="3F3F3F"/>
                </a:solidFill>
                <a:ea typeface="Calibri"/>
                <a:cs typeface="Times New Roman" panose="02020603050405020304" pitchFamily="18" charset="0"/>
              </a:rPr>
              <a:t>La vulnérabilité demeure le critère de base pour la sélection des bénéficiaires du PNBSF :</a:t>
            </a:r>
          </a:p>
          <a:p>
            <a:pPr marL="914400" lvl="1" indent="-457200" algn="just">
              <a:lnSpc>
                <a:spcPct val="90000"/>
              </a:lnSpc>
              <a:spcBef>
                <a:spcPts val="1200"/>
              </a:spcBef>
              <a:spcAft>
                <a:spcPts val="1200"/>
              </a:spcAft>
              <a:buFont typeface="Arial" panose="020B0604020202020204" pitchFamily="34" charset="0"/>
              <a:buChar char="•"/>
            </a:pPr>
            <a:r>
              <a:rPr lang="fr-FR" sz="2400" spc="-1" dirty="0">
                <a:solidFill>
                  <a:srgbClr val="3F3F3F"/>
                </a:solidFill>
                <a:ea typeface="Calibri"/>
                <a:cs typeface="Times New Roman" panose="02020603050405020304" pitchFamily="18" charset="0"/>
              </a:rPr>
              <a:t>Difficultés à assurer les besoins en alimentation ;</a:t>
            </a:r>
          </a:p>
          <a:p>
            <a:pPr marL="914400" lvl="1" indent="-457200" algn="just">
              <a:lnSpc>
                <a:spcPct val="90000"/>
              </a:lnSpc>
              <a:spcBef>
                <a:spcPts val="1200"/>
              </a:spcBef>
              <a:spcAft>
                <a:spcPts val="1200"/>
              </a:spcAft>
              <a:buFont typeface="Arial" panose="020B0604020202020204" pitchFamily="34" charset="0"/>
              <a:buChar char="•"/>
            </a:pPr>
            <a:r>
              <a:rPr lang="fr-FR" sz="2400" spc="-1" dirty="0">
                <a:solidFill>
                  <a:srgbClr val="3F3F3F"/>
                </a:solidFill>
                <a:ea typeface="Calibri"/>
                <a:cs typeface="Times New Roman" panose="02020603050405020304" pitchFamily="18" charset="0"/>
              </a:rPr>
              <a:t>Difficultés à couvrir les frais médicaux ;</a:t>
            </a:r>
          </a:p>
          <a:p>
            <a:pPr marL="914400" lvl="1" indent="-457200" algn="just">
              <a:lnSpc>
                <a:spcPct val="90000"/>
              </a:lnSpc>
              <a:spcBef>
                <a:spcPts val="1200"/>
              </a:spcBef>
              <a:spcAft>
                <a:spcPts val="1200"/>
              </a:spcAft>
              <a:buFont typeface="Arial" panose="020B0604020202020204" pitchFamily="34" charset="0"/>
              <a:buChar char="•"/>
            </a:pPr>
            <a:r>
              <a:rPr lang="fr-FR" sz="2400" spc="-1" dirty="0">
                <a:solidFill>
                  <a:srgbClr val="3F3F3F"/>
                </a:solidFill>
                <a:ea typeface="Calibri"/>
                <a:cs typeface="Times New Roman" panose="02020603050405020304" pitchFamily="18" charset="0"/>
              </a:rPr>
              <a:t>Difficultés à payer la scolarisation des enfants ;</a:t>
            </a:r>
          </a:p>
          <a:p>
            <a:pPr marL="914400" lvl="1" indent="-457200">
              <a:lnSpc>
                <a:spcPct val="90000"/>
              </a:lnSpc>
              <a:spcBef>
                <a:spcPts val="1200"/>
              </a:spcBef>
              <a:spcAft>
                <a:spcPts val="1200"/>
              </a:spcAft>
              <a:buFont typeface="Arial" panose="020B0604020202020204" pitchFamily="34" charset="0"/>
              <a:buChar char="•"/>
            </a:pPr>
            <a:r>
              <a:rPr lang="fr-FR" sz="2400" spc="-1" dirty="0">
                <a:solidFill>
                  <a:srgbClr val="3F3F3F"/>
                </a:solidFill>
                <a:ea typeface="Calibri"/>
                <a:cs typeface="Times New Roman" panose="02020603050405020304" pitchFamily="18" charset="0"/>
              </a:rPr>
              <a:t>Faibles capacités productives ou à faire face aux chocs et catastrophes naturels ;</a:t>
            </a:r>
          </a:p>
        </p:txBody>
      </p:sp>
      <p:sp>
        <p:nvSpPr>
          <p:cNvPr id="5" name="Google Shape;112;p2">
            <a:extLst>
              <a:ext uri="{FF2B5EF4-FFF2-40B4-BE49-F238E27FC236}">
                <a16:creationId xmlns:a16="http://schemas.microsoft.com/office/drawing/2014/main" id="{D6B59DAE-53DF-4F24-B7D3-DA97A05DD774}"/>
              </a:ext>
            </a:extLst>
          </p:cNvPr>
          <p:cNvSpPr txBox="1"/>
          <p:nvPr>
            <p:custDataLst>
              <p:tags r:id="rId2"/>
            </p:custDataLst>
          </p:nvPr>
        </p:nvSpPr>
        <p:spPr>
          <a:xfrm>
            <a:off x="162560" y="-10160"/>
            <a:ext cx="11775440" cy="811760"/>
          </a:xfrm>
          <a:prstGeom prst="rect">
            <a:avLst/>
          </a:prstGeom>
          <a:noFill/>
          <a:ln w="0">
            <a:noFill/>
          </a:ln>
        </p:spPr>
        <p:txBody>
          <a:bodyPr anchor="b">
            <a:normAutofit/>
          </a:bodyPr>
          <a:lstStyle/>
          <a:p>
            <a:pPr algn="ctr"/>
            <a:endParaRPr lang="fr-SN" sz="3600" b="1" spc="-1" dirty="0">
              <a:latin typeface="Times New Roman" panose="02020603050405020304" pitchFamily="18" charset="0"/>
              <a:ea typeface="AppleSystemUIFont"/>
              <a:cs typeface="Times New Roman" panose="02020603050405020304" pitchFamily="18" charset="0"/>
            </a:endParaRPr>
          </a:p>
        </p:txBody>
      </p:sp>
      <p:sp>
        <p:nvSpPr>
          <p:cNvPr id="6" name="Espace réservé du numéro de diapositive 3">
            <a:extLst>
              <a:ext uri="{FF2B5EF4-FFF2-40B4-BE49-F238E27FC236}">
                <a16:creationId xmlns:a16="http://schemas.microsoft.com/office/drawing/2014/main" id="{9220DA4C-0275-475C-B986-E3B04E562CAC}"/>
              </a:ext>
            </a:extLst>
          </p:cNvPr>
          <p:cNvSpPr txBox="1">
            <a:spLocks/>
          </p:cNvSpPr>
          <p:nvPr>
            <p:custDataLst>
              <p:tags r:id="rId3"/>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pPr/>
              <a:t>10</a:t>
            </a:fld>
            <a:endParaRPr lang="fr-FR"/>
          </a:p>
        </p:txBody>
      </p:sp>
      <p:pic>
        <p:nvPicPr>
          <p:cNvPr id="7" name="Image 6"/>
          <p:cNvPicPr>
            <a:picLocks noChangeAspect="1"/>
          </p:cNvPicPr>
          <p:nvPr>
            <p:custDataLst>
              <p:tags r:id="rId4"/>
            </p:custDataLst>
          </p:nvPr>
        </p:nvPicPr>
        <p:blipFill>
          <a:blip r:embed="rId6"/>
          <a:stretch>
            <a:fillRect/>
          </a:stretch>
        </p:blipFill>
        <p:spPr>
          <a:xfrm>
            <a:off x="1352550" y="233472"/>
            <a:ext cx="9486900" cy="942185"/>
          </a:xfrm>
          <a:prstGeom prst="rect">
            <a:avLst/>
          </a:prstGeom>
        </p:spPr>
      </p:pic>
      <p:pic>
        <p:nvPicPr>
          <p:cNvPr id="8" name="Picture 2"/>
          <p:cNvPicPr>
            <a:picLocks noChangeAspect="1"/>
          </p:cNvPicPr>
          <p:nvPr/>
        </p:nvPicPr>
        <p:blipFill>
          <a:blip r:embed="rId7">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81384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1175657"/>
            <a:ext cx="10058040" cy="356504"/>
          </a:xfrm>
        </p:spPr>
        <p:txBody>
          <a:bodyPr/>
          <a:lstStyle/>
          <a:p>
            <a:pPr algn="ctr"/>
            <a:br>
              <a:rPr lang="fr-SN" sz="2400" b="1" spc="-1" dirty="0">
                <a:latin typeface="Times New Roman" panose="02020603050405020304" pitchFamily="18" charset="0"/>
                <a:ea typeface="AppleSystemUIFont"/>
                <a:cs typeface="Times New Roman" panose="02020603050405020304" pitchFamily="18" charset="0"/>
              </a:rPr>
            </a:br>
            <a:br>
              <a:rPr lang="fr-SN" sz="2400" b="1" spc="-1" dirty="0">
                <a:latin typeface="Times New Roman" panose="02020603050405020304" pitchFamily="18" charset="0"/>
                <a:ea typeface="AppleSystemUIFont"/>
                <a:cs typeface="Times New Roman" panose="02020603050405020304" pitchFamily="18" charset="0"/>
              </a:rPr>
            </a:br>
            <a:r>
              <a:rPr lang="fr-SN" sz="2000" b="1" spc="-1" dirty="0">
                <a:latin typeface="+mn-lt"/>
                <a:ea typeface="AppleSystemUIFont"/>
                <a:cs typeface="Times New Roman" panose="02020603050405020304" pitchFamily="18" charset="0"/>
              </a:rPr>
              <a:t>Perceptions des bénéficiaires sur le ciblage</a:t>
            </a:r>
            <a:br>
              <a:rPr lang="fr-SN" sz="4000" b="1" spc="-1" dirty="0">
                <a:latin typeface="+mn-lt"/>
                <a:ea typeface="AppleSystemUIFont"/>
                <a:cs typeface="Times New Roman" panose="02020603050405020304" pitchFamily="18" charset="0"/>
              </a:rPr>
            </a:br>
            <a:endParaRPr lang="fr-FR" sz="4000" dirty="0">
              <a:latin typeface="+mn-lt"/>
            </a:endParaRPr>
          </a:p>
        </p:txBody>
      </p:sp>
      <p:sp>
        <p:nvSpPr>
          <p:cNvPr id="3" name="Espace réservé du texte 2"/>
          <p:cNvSpPr>
            <a:spLocks noGrp="1"/>
          </p:cNvSpPr>
          <p:nvPr>
            <p:ph type="body"/>
          </p:nvPr>
        </p:nvSpPr>
        <p:spPr>
          <a:xfrm>
            <a:off x="1097280" y="1845720"/>
            <a:ext cx="10058040" cy="1419994"/>
          </a:xfrm>
        </p:spPr>
        <p:txBody>
          <a:bodyPr>
            <a:normAutofit/>
          </a:bodyPr>
          <a:lstStyle/>
          <a:p>
            <a:pPr marL="0" indent="0" algn="just">
              <a:spcBef>
                <a:spcPts val="1200"/>
              </a:spcBef>
              <a:spcAft>
                <a:spcPts val="1200"/>
              </a:spcAft>
              <a:buClr>
                <a:srgbClr val="E48312"/>
              </a:buClr>
              <a:buNone/>
            </a:pPr>
            <a:r>
              <a:rPr lang="fr-FR" sz="2000" b="1" spc="-1" dirty="0">
                <a:solidFill>
                  <a:srgbClr val="3F3F3F"/>
                </a:solidFill>
                <a:ea typeface="Calibri"/>
                <a:cs typeface="Times New Roman" panose="02020603050405020304" pitchFamily="18" charset="0"/>
              </a:rPr>
              <a:t>PNBSF</a:t>
            </a:r>
            <a:r>
              <a:rPr lang="fr-FR" sz="2000" spc="-1" dirty="0">
                <a:solidFill>
                  <a:srgbClr val="3F3F3F"/>
                </a:solidFill>
                <a:ea typeface="Calibri"/>
                <a:cs typeface="Times New Roman" panose="02020603050405020304" pitchFamily="18" charset="0"/>
              </a:rPr>
              <a:t> :</a:t>
            </a:r>
          </a:p>
          <a:p>
            <a:pPr marL="914400" lvl="1" indent="-457200" algn="just">
              <a:spcBef>
                <a:spcPts val="1200"/>
              </a:spcBef>
              <a:spcAft>
                <a:spcPts val="1200"/>
              </a:spcAft>
            </a:pPr>
            <a:r>
              <a:rPr lang="fr-FR" sz="2000" spc="-1" dirty="0">
                <a:solidFill>
                  <a:srgbClr val="3F3F3F"/>
                </a:solidFill>
                <a:ea typeface="Calibri"/>
                <a:cs typeface="Times New Roman" panose="02020603050405020304" pitchFamily="18" charset="0"/>
              </a:rPr>
              <a:t>60,4% considèrent que le ciblage est bien fait contre 10,2% qui pensent le contraire.</a:t>
            </a:r>
          </a:p>
          <a:p>
            <a:endParaRPr lang="fr-FR" dirty="0"/>
          </a:p>
        </p:txBody>
      </p:sp>
      <p:sp>
        <p:nvSpPr>
          <p:cNvPr id="4" name="Espace réservé du texte 3"/>
          <p:cNvSpPr>
            <a:spLocks noGrp="1"/>
          </p:cNvSpPr>
          <p:nvPr>
            <p:ph type="body"/>
          </p:nvPr>
        </p:nvSpPr>
        <p:spPr>
          <a:xfrm>
            <a:off x="1097280" y="3265715"/>
            <a:ext cx="10058040" cy="1188720"/>
          </a:xfrm>
        </p:spPr>
        <p:txBody>
          <a:bodyPr>
            <a:normAutofit/>
          </a:bodyPr>
          <a:lstStyle/>
          <a:p>
            <a:pPr marL="0" indent="0" algn="just">
              <a:spcBef>
                <a:spcPts val="1200"/>
              </a:spcBef>
              <a:spcAft>
                <a:spcPts val="1200"/>
              </a:spcAft>
              <a:buClr>
                <a:srgbClr val="E48312"/>
              </a:buClr>
              <a:buNone/>
            </a:pPr>
            <a:r>
              <a:rPr lang="fr-FR" sz="2000" b="1" spc="-1" dirty="0">
                <a:solidFill>
                  <a:srgbClr val="3F3F3F"/>
                </a:solidFill>
                <a:ea typeface="Calibri"/>
                <a:cs typeface="Times New Roman" panose="02020603050405020304" pitchFamily="18" charset="0"/>
              </a:rPr>
              <a:t>CEC</a:t>
            </a:r>
            <a:r>
              <a:rPr lang="fr-FR" sz="2000" spc="-1" dirty="0">
                <a:solidFill>
                  <a:srgbClr val="3F3F3F"/>
                </a:solidFill>
                <a:ea typeface="Calibri"/>
                <a:cs typeface="Times New Roman" panose="02020603050405020304" pitchFamily="18" charset="0"/>
              </a:rPr>
              <a:t> :</a:t>
            </a:r>
          </a:p>
          <a:p>
            <a:pPr marL="914400" lvl="1" indent="-457200" algn="just">
              <a:spcBef>
                <a:spcPts val="1200"/>
              </a:spcBef>
              <a:spcAft>
                <a:spcPts val="1200"/>
              </a:spcAft>
            </a:pPr>
            <a:r>
              <a:rPr lang="fr-FR" sz="2000" spc="-1" dirty="0">
                <a:solidFill>
                  <a:srgbClr val="3F3F3F"/>
                </a:solidFill>
                <a:ea typeface="Calibri"/>
                <a:cs typeface="Times New Roman" panose="02020603050405020304" pitchFamily="18" charset="0"/>
              </a:rPr>
              <a:t>Les critères sont pertinents selon 87,2% des enquêtés.</a:t>
            </a:r>
          </a:p>
          <a:p>
            <a:pPr marL="914400" lvl="1" indent="-457200" algn="just">
              <a:spcBef>
                <a:spcPts val="1200"/>
              </a:spcBef>
              <a:spcAft>
                <a:spcPts val="1200"/>
              </a:spcAft>
            </a:pPr>
            <a:endParaRPr lang="fr-FR" sz="2000" spc="-1" dirty="0">
              <a:solidFill>
                <a:srgbClr val="3F3F3F"/>
              </a:solidFill>
              <a:ea typeface="Calibri"/>
              <a:cs typeface="Times New Roman" panose="02020603050405020304" pitchFamily="18" charset="0"/>
            </a:endParaRPr>
          </a:p>
          <a:p>
            <a:pPr marL="0" indent="0">
              <a:buNone/>
            </a:pPr>
            <a:endParaRPr lang="fr-FR" dirty="0"/>
          </a:p>
        </p:txBody>
      </p:sp>
      <p:sp>
        <p:nvSpPr>
          <p:cNvPr id="5" name="Rectangle 4"/>
          <p:cNvSpPr/>
          <p:nvPr/>
        </p:nvSpPr>
        <p:spPr>
          <a:xfrm>
            <a:off x="483327" y="4956508"/>
            <a:ext cx="11234056" cy="369332"/>
          </a:xfrm>
          <a:prstGeom prst="rect">
            <a:avLst/>
          </a:prstGeom>
        </p:spPr>
        <p:txBody>
          <a:bodyPr wrap="square">
            <a:spAutoFit/>
          </a:bodyPr>
          <a:lstStyle/>
          <a:p>
            <a:pPr marL="0" lvl="1" algn="just">
              <a:lnSpc>
                <a:spcPct val="90000"/>
              </a:lnSpc>
              <a:spcBef>
                <a:spcPts val="1200"/>
              </a:spcBef>
              <a:spcAft>
                <a:spcPts val="1200"/>
              </a:spcAft>
            </a:pPr>
            <a:r>
              <a:rPr lang="fr-FR" sz="2000" b="1" spc="-1" dirty="0">
                <a:solidFill>
                  <a:srgbClr val="0000CC"/>
                </a:solidFill>
                <a:ea typeface="Calibri"/>
                <a:cs typeface="Times New Roman" panose="02020603050405020304" pitchFamily="18" charset="0"/>
              </a:rPr>
              <a:t>18,0% </a:t>
            </a:r>
            <a:r>
              <a:rPr lang="fr-FR" sz="2000" spc="-1" dirty="0">
                <a:solidFill>
                  <a:srgbClr val="0000CC"/>
                </a:solidFill>
                <a:ea typeface="Calibri"/>
                <a:cs typeface="Times New Roman" panose="02020603050405020304" pitchFamily="18" charset="0"/>
              </a:rPr>
              <a:t>des bénéficiaires du PNBSF ne remplissent pas les conditions d’obtention de la bourse</a:t>
            </a:r>
            <a:r>
              <a:rPr lang="fr-FR" sz="2000" spc="-1" dirty="0">
                <a:solidFill>
                  <a:srgbClr val="3F3F3F"/>
                </a:solidFill>
                <a:ea typeface="Calibri"/>
                <a:cs typeface="Times New Roman" panose="02020603050405020304" pitchFamily="18" charset="0"/>
              </a:rPr>
              <a:t>.</a:t>
            </a:r>
          </a:p>
        </p:txBody>
      </p:sp>
      <p:pic>
        <p:nvPicPr>
          <p:cNvPr id="6" name="Image 5"/>
          <p:cNvPicPr>
            <a:picLocks noChangeAspect="1"/>
          </p:cNvPicPr>
          <p:nvPr>
            <p:custDataLst>
              <p:tags r:id="rId1"/>
            </p:custDataLst>
          </p:nvPr>
        </p:nvPicPr>
        <p:blipFill>
          <a:blip r:embed="rId3"/>
          <a:stretch>
            <a:fillRect/>
          </a:stretch>
        </p:blipFill>
        <p:spPr>
          <a:xfrm>
            <a:off x="1352550" y="233472"/>
            <a:ext cx="9486900" cy="942185"/>
          </a:xfrm>
          <a:prstGeom prst="rect">
            <a:avLst/>
          </a:prstGeom>
        </p:spPr>
      </p:pic>
      <p:pic>
        <p:nvPicPr>
          <p:cNvPr id="7" name="Picture 2"/>
          <p:cNvPicPr>
            <a:picLocks noChangeAspect="1"/>
          </p:cNvPicPr>
          <p:nvPr/>
        </p:nvPicPr>
        <p:blipFill>
          <a:blip r:embed="rId4">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49115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latin typeface="+mn-lt"/>
                <a:cs typeface="Times New Roman" panose="02020603050405020304" pitchFamily="18" charset="0"/>
              </a:rPr>
              <a:t>2. </a:t>
            </a:r>
            <a:r>
              <a:rPr lang="fr-SN" sz="3200" b="1" spc="-1" dirty="0">
                <a:latin typeface="+mn-lt"/>
                <a:ea typeface="AppleSystemUIFont"/>
                <a:cs typeface="Times New Roman" panose="02020603050405020304" pitchFamily="18" charset="0"/>
              </a:rPr>
              <a:t>DIFFUSION DE L’INFORMATION SUR LES PROGRAMMES</a:t>
            </a:r>
            <a:br>
              <a:rPr lang="fr-FR" sz="3200" b="1" dirty="0">
                <a:latin typeface="+mn-lt"/>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12</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31656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2;p2">
            <a:extLst>
              <a:ext uri="{FF2B5EF4-FFF2-40B4-BE49-F238E27FC236}">
                <a16:creationId xmlns:a16="http://schemas.microsoft.com/office/drawing/2014/main" id="{75343748-BC99-4960-9091-C5C34314A616}"/>
              </a:ext>
            </a:extLst>
          </p:cNvPr>
          <p:cNvSpPr txBox="1"/>
          <p:nvPr>
            <p:custDataLst>
              <p:tags r:id="rId1"/>
            </p:custDataLst>
          </p:nvPr>
        </p:nvSpPr>
        <p:spPr>
          <a:xfrm>
            <a:off x="302149" y="39758"/>
            <a:ext cx="11755120" cy="708834"/>
          </a:xfrm>
          <a:prstGeom prst="rect">
            <a:avLst/>
          </a:prstGeom>
          <a:noFill/>
          <a:ln w="0">
            <a:noFill/>
          </a:ln>
        </p:spPr>
        <p:txBody>
          <a:bodyPr anchor="b">
            <a:normAutofit/>
          </a:bodyPr>
          <a:lstStyle/>
          <a:p>
            <a:pPr algn="ctr"/>
            <a:r>
              <a:rPr lang="fr-SN" sz="2600" b="1" spc="-1" dirty="0">
                <a:ea typeface="AppleSystemUIFont"/>
                <a:cs typeface="Times New Roman" panose="02020603050405020304" pitchFamily="18" charset="0"/>
              </a:rPr>
              <a:t>Principale source d’information sur les programmes (1/2</a:t>
            </a:r>
            <a:r>
              <a:rPr lang="fr-SN" sz="3600" b="1" spc="-1" dirty="0">
                <a:latin typeface="Times New Roman" panose="02020603050405020304" pitchFamily="18" charset="0"/>
                <a:ea typeface="AppleSystemUIFont"/>
                <a:cs typeface="Times New Roman" panose="02020603050405020304" pitchFamily="18" charset="0"/>
              </a:rPr>
              <a:t>)</a:t>
            </a:r>
          </a:p>
        </p:txBody>
      </p:sp>
      <p:sp>
        <p:nvSpPr>
          <p:cNvPr id="4" name="Espace réservé du numéro de diapositive 3">
            <a:extLst>
              <a:ext uri="{FF2B5EF4-FFF2-40B4-BE49-F238E27FC236}">
                <a16:creationId xmlns:a16="http://schemas.microsoft.com/office/drawing/2014/main" id="{78D06BAB-0AD7-4F1C-8B21-032E64BA826B}"/>
              </a:ext>
            </a:extLst>
          </p:cNvPr>
          <p:cNvSpPr txBox="1">
            <a:spLocks/>
          </p:cNvSpPr>
          <p:nvPr>
            <p:custDataLst>
              <p:tags r:id="rId2"/>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pPr/>
              <a:t>13</a:t>
            </a:fld>
            <a:endParaRPr lang="fr-FR"/>
          </a:p>
        </p:txBody>
      </p:sp>
      <p:pic>
        <p:nvPicPr>
          <p:cNvPr id="2" name="Image 1">
            <a:extLst>
              <a:ext uri="{FF2B5EF4-FFF2-40B4-BE49-F238E27FC236}">
                <a16:creationId xmlns:a16="http://schemas.microsoft.com/office/drawing/2014/main" id="{279135E1-0179-8C4F-B9C0-54F72E417065}"/>
              </a:ext>
            </a:extLst>
          </p:cNvPr>
          <p:cNvPicPr>
            <a:picLocks noChangeAspect="1"/>
          </p:cNvPicPr>
          <p:nvPr/>
        </p:nvPicPr>
        <p:blipFill>
          <a:blip r:embed="rId5"/>
          <a:stretch>
            <a:fillRect/>
          </a:stretch>
        </p:blipFill>
        <p:spPr>
          <a:xfrm>
            <a:off x="623352" y="947372"/>
            <a:ext cx="10911417" cy="5283752"/>
          </a:xfrm>
          <a:prstGeom prst="rect">
            <a:avLst/>
          </a:prstGeom>
        </p:spPr>
      </p:pic>
    </p:spTree>
    <p:extLst>
      <p:ext uri="{BB962C8B-B14F-4D97-AF65-F5344CB8AC3E}">
        <p14:creationId xmlns:p14="http://schemas.microsoft.com/office/powerpoint/2010/main" val="188009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2;p2">
            <a:extLst>
              <a:ext uri="{FF2B5EF4-FFF2-40B4-BE49-F238E27FC236}">
                <a16:creationId xmlns:a16="http://schemas.microsoft.com/office/drawing/2014/main" id="{AF3577A3-5404-46DA-AD24-6FCA859448FD}"/>
              </a:ext>
            </a:extLst>
          </p:cNvPr>
          <p:cNvSpPr txBox="1"/>
          <p:nvPr>
            <p:custDataLst>
              <p:tags r:id="rId1"/>
            </p:custDataLst>
          </p:nvPr>
        </p:nvSpPr>
        <p:spPr>
          <a:xfrm>
            <a:off x="182880" y="-10160"/>
            <a:ext cx="11755120" cy="811760"/>
          </a:xfrm>
          <a:prstGeom prst="rect">
            <a:avLst/>
          </a:prstGeom>
          <a:noFill/>
          <a:ln w="0">
            <a:noFill/>
          </a:ln>
        </p:spPr>
        <p:txBody>
          <a:bodyPr anchor="b">
            <a:normAutofit/>
          </a:bodyPr>
          <a:lstStyle/>
          <a:p>
            <a:pPr algn="ctr"/>
            <a:endParaRPr lang="fr-SN" sz="3600" b="1" spc="-1" dirty="0">
              <a:latin typeface="Times New Roman" panose="02020603050405020304" pitchFamily="18" charset="0"/>
              <a:ea typeface="AppleSystemUIFont"/>
              <a:cs typeface="Times New Roman" panose="02020603050405020304" pitchFamily="18" charset="0"/>
            </a:endParaRPr>
          </a:p>
        </p:txBody>
      </p:sp>
      <p:sp>
        <p:nvSpPr>
          <p:cNvPr id="5" name="Espace réservé du numéro de diapositive 3">
            <a:extLst>
              <a:ext uri="{FF2B5EF4-FFF2-40B4-BE49-F238E27FC236}">
                <a16:creationId xmlns:a16="http://schemas.microsoft.com/office/drawing/2014/main" id="{84BA28B8-F931-4D5A-B685-9AFE0C4526D2}"/>
              </a:ext>
            </a:extLst>
          </p:cNvPr>
          <p:cNvSpPr txBox="1">
            <a:spLocks/>
          </p:cNvSpPr>
          <p:nvPr>
            <p:custDataLst>
              <p:tags r:id="rId2"/>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pPr/>
              <a:t>14</a:t>
            </a:fld>
            <a:endParaRPr lang="fr-FR"/>
          </a:p>
        </p:txBody>
      </p:sp>
      <p:sp>
        <p:nvSpPr>
          <p:cNvPr id="2" name="ZoneTexte 1">
            <a:extLst>
              <a:ext uri="{FF2B5EF4-FFF2-40B4-BE49-F238E27FC236}">
                <a16:creationId xmlns:a16="http://schemas.microsoft.com/office/drawing/2014/main" id="{52A51B6F-2EE2-448D-B795-FC19697C379C}"/>
              </a:ext>
            </a:extLst>
          </p:cNvPr>
          <p:cNvSpPr txBox="1"/>
          <p:nvPr>
            <p:custDataLst>
              <p:tags r:id="rId3"/>
            </p:custDataLst>
          </p:nvPr>
        </p:nvSpPr>
        <p:spPr>
          <a:xfrm>
            <a:off x="0" y="1443841"/>
            <a:ext cx="11938000" cy="497840"/>
          </a:xfrm>
          <a:prstGeom prst="rect">
            <a:avLst/>
          </a:prstGeom>
          <a:solidFill>
            <a:schemeClr val="bg1"/>
          </a:solidFill>
        </p:spPr>
        <p:txBody>
          <a:bodyPr wrap="square" rtlCol="0">
            <a:spAutoFit/>
          </a:bodyPr>
          <a:lstStyle/>
          <a:p>
            <a:endParaRPr lang="fr-FR" dirty="0"/>
          </a:p>
        </p:txBody>
      </p:sp>
      <p:pic>
        <p:nvPicPr>
          <p:cNvPr id="7" name="Image 6" descr="https://lh5.googleusercontent.com/b5dTiNCa5W-MXlcopGtxVwrKtNiahvx9NqCTwwkNt47vTAIsvAoHIXj2p84jc7q45la5FOn1LtBNiVwFl8SFRbjO63uzjTZkrtRTkr2d82xtJOjjJd_gJ-UVuR-TpGyDHAe-obc">
            <a:extLst>
              <a:ext uri="{FF2B5EF4-FFF2-40B4-BE49-F238E27FC236}">
                <a16:creationId xmlns:a16="http://schemas.microsoft.com/office/drawing/2014/main" id="{885A3972-1F11-4A70-BA46-ECD1AF87CA9F}"/>
              </a:ext>
            </a:extLst>
          </p:cNvPr>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350000" y="1443840"/>
            <a:ext cx="5659120" cy="4428640"/>
          </a:xfrm>
          <a:prstGeom prst="rect">
            <a:avLst/>
          </a:prstGeom>
          <a:noFill/>
          <a:ln>
            <a:solidFill>
              <a:schemeClr val="tx1"/>
            </a:solidFill>
          </a:ln>
        </p:spPr>
      </p:pic>
      <p:sp>
        <p:nvSpPr>
          <p:cNvPr id="8" name="ZoneTexte 7">
            <a:extLst>
              <a:ext uri="{FF2B5EF4-FFF2-40B4-BE49-F238E27FC236}">
                <a16:creationId xmlns:a16="http://schemas.microsoft.com/office/drawing/2014/main" id="{C04E2258-46BC-4354-80EC-CFBDD0A71A4B}"/>
              </a:ext>
            </a:extLst>
          </p:cNvPr>
          <p:cNvSpPr txBox="1"/>
          <p:nvPr>
            <p:custDataLst>
              <p:tags r:id="rId5"/>
            </p:custDataLst>
          </p:nvPr>
        </p:nvSpPr>
        <p:spPr>
          <a:xfrm flipH="1">
            <a:off x="182879" y="1443840"/>
            <a:ext cx="5659121" cy="3785652"/>
          </a:xfrm>
          <a:prstGeom prst="rect">
            <a:avLst/>
          </a:prstGeom>
          <a:solidFill>
            <a:schemeClr val="bg1"/>
          </a:solidFill>
        </p:spPr>
        <p:txBody>
          <a:bodyPr wrap="square" rtlCol="0">
            <a:spAutoFit/>
          </a:bodyPr>
          <a:lstStyle/>
          <a:p>
            <a:pPr marL="360000" algn="just">
              <a:spcBef>
                <a:spcPts val="1200"/>
              </a:spcBef>
              <a:spcAft>
                <a:spcPts val="1200"/>
              </a:spcAft>
            </a:pPr>
            <a:r>
              <a:rPr lang="fr-FR" sz="2000" dirty="0">
                <a:cs typeface="Times New Roman" panose="02020603050405020304" pitchFamily="18" charset="0"/>
              </a:rPr>
              <a:t>La communication institutionnelle est dominante et s’appuie sur une diversité de canaux pour la diffusion de l’information.</a:t>
            </a:r>
          </a:p>
          <a:p>
            <a:pPr marL="360000" algn="just">
              <a:spcBef>
                <a:spcPts val="1200"/>
              </a:spcBef>
              <a:spcAft>
                <a:spcPts val="1200"/>
              </a:spcAft>
            </a:pPr>
            <a:r>
              <a:rPr lang="fr-FR" sz="2000" dirty="0">
                <a:cs typeface="Times New Roman" panose="02020603050405020304" pitchFamily="18" charset="0"/>
              </a:rPr>
              <a:t>Dans les situations où les réseaux horizontaux fonctionnent, le relais se fait via les réseaux sociaux (</a:t>
            </a:r>
            <a:r>
              <a:rPr lang="fr-FR" sz="2000" dirty="0" err="1">
                <a:cs typeface="Times New Roman" panose="02020603050405020304" pitchFamily="18" charset="0"/>
              </a:rPr>
              <a:t>Whatsapp</a:t>
            </a:r>
            <a:r>
              <a:rPr lang="fr-FR" sz="2000" dirty="0">
                <a:cs typeface="Times New Roman" panose="02020603050405020304" pitchFamily="18" charset="0"/>
              </a:rPr>
              <a:t>) et les relations d’interconnaissance.</a:t>
            </a:r>
          </a:p>
          <a:p>
            <a:pPr marL="360000" algn="just">
              <a:spcBef>
                <a:spcPts val="1200"/>
              </a:spcBef>
              <a:spcAft>
                <a:spcPts val="1200"/>
              </a:spcAft>
            </a:pPr>
            <a:r>
              <a:rPr lang="fr-FR" sz="2000" b="1" i="1" dirty="0">
                <a:cs typeface="Times New Roman" panose="02020603050405020304" pitchFamily="18" charset="0"/>
              </a:rPr>
              <a:t>C’est aux institutionnels de s’ouvrir aux médias pour favoriser une dimension horizontale de la communication.</a:t>
            </a:r>
          </a:p>
        </p:txBody>
      </p:sp>
      <p:sp>
        <p:nvSpPr>
          <p:cNvPr id="3" name="Rectangle 2"/>
          <p:cNvSpPr/>
          <p:nvPr/>
        </p:nvSpPr>
        <p:spPr>
          <a:xfrm>
            <a:off x="3670663" y="801600"/>
            <a:ext cx="2902006" cy="461665"/>
          </a:xfrm>
          <a:prstGeom prst="rect">
            <a:avLst/>
          </a:prstGeom>
        </p:spPr>
        <p:txBody>
          <a:bodyPr wrap="square">
            <a:spAutoFit/>
          </a:bodyPr>
          <a:lstStyle/>
          <a:p>
            <a:pPr algn="ctr"/>
            <a:r>
              <a:rPr lang="fr-SN" sz="2400" b="1" spc="-1" dirty="0">
                <a:ea typeface="AppleSystemUIFont"/>
                <a:cs typeface="Times New Roman" panose="02020603050405020304" pitchFamily="18" charset="0"/>
              </a:rPr>
              <a:t>Canaux</a:t>
            </a:r>
          </a:p>
        </p:txBody>
      </p:sp>
      <p:pic>
        <p:nvPicPr>
          <p:cNvPr id="9" name="Image 8"/>
          <p:cNvPicPr>
            <a:picLocks noChangeAspect="1"/>
          </p:cNvPicPr>
          <p:nvPr>
            <p:custDataLst>
              <p:tags r:id="rId6"/>
            </p:custDataLst>
          </p:nvPr>
        </p:nvPicPr>
        <p:blipFill>
          <a:blip r:embed="rId10"/>
          <a:stretch>
            <a:fillRect/>
          </a:stretch>
        </p:blipFill>
        <p:spPr>
          <a:xfrm>
            <a:off x="1352550" y="233473"/>
            <a:ext cx="9486900" cy="568128"/>
          </a:xfrm>
          <a:prstGeom prst="rect">
            <a:avLst/>
          </a:prstGeom>
        </p:spPr>
      </p:pic>
      <p:pic>
        <p:nvPicPr>
          <p:cNvPr id="10" name="Picture 2"/>
          <p:cNvPicPr>
            <a:picLocks noChangeAspect="1"/>
          </p:cNvPicPr>
          <p:nvPr/>
        </p:nvPicPr>
        <p:blipFill>
          <a:blip r:embed="rId11">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51501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latin typeface="+mn-lt"/>
                <a:cs typeface="Times New Roman" panose="02020603050405020304" pitchFamily="18" charset="0"/>
              </a:rPr>
              <a:t>3. SATISFACTION DES SERVICES</a:t>
            </a:r>
            <a:br>
              <a:rPr lang="fr-FR" sz="3200" b="1" dirty="0">
                <a:latin typeface="+mn-lt"/>
                <a:cs typeface="Times New Roman" panose="02020603050405020304" pitchFamily="18" charset="0"/>
              </a:rPr>
            </a:br>
            <a:br>
              <a:rPr lang="fr-FR" sz="3200" b="1" dirty="0">
                <a:latin typeface="+mn-lt"/>
                <a:cs typeface="Times New Roman" panose="02020603050405020304" pitchFamily="18" charset="0"/>
              </a:rPr>
            </a:br>
            <a:br>
              <a:rPr lang="fr-FR" sz="3200" b="1" dirty="0">
                <a:latin typeface="+mn-lt"/>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15</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29662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2;p2">
            <a:extLst>
              <a:ext uri="{FF2B5EF4-FFF2-40B4-BE49-F238E27FC236}">
                <a16:creationId xmlns:a16="http://schemas.microsoft.com/office/drawing/2014/main" id="{4A3E532C-873B-466D-A666-29F48EE74312}"/>
              </a:ext>
            </a:extLst>
          </p:cNvPr>
          <p:cNvSpPr txBox="1"/>
          <p:nvPr>
            <p:custDataLst>
              <p:tags r:id="rId1"/>
            </p:custDataLst>
          </p:nvPr>
        </p:nvSpPr>
        <p:spPr>
          <a:xfrm>
            <a:off x="121920" y="27722"/>
            <a:ext cx="11887200" cy="621478"/>
          </a:xfrm>
          <a:prstGeom prst="rect">
            <a:avLst/>
          </a:prstGeom>
          <a:noFill/>
          <a:ln w="0">
            <a:noFill/>
          </a:ln>
        </p:spPr>
        <p:txBody>
          <a:bodyPr anchor="b">
            <a:normAutofit/>
          </a:bodyPr>
          <a:lstStyle/>
          <a:p>
            <a:pPr algn="ctr"/>
            <a:endParaRPr lang="fr-SN" sz="3200" b="1" spc="-1" dirty="0">
              <a:latin typeface="Times New Roman" panose="02020603050405020304" pitchFamily="18" charset="0"/>
              <a:ea typeface="AppleSystemUIFont"/>
              <a:cs typeface="Times New Roman" panose="02020603050405020304" pitchFamily="18" charset="0"/>
            </a:endParaRPr>
          </a:p>
        </p:txBody>
      </p:sp>
      <p:sp>
        <p:nvSpPr>
          <p:cNvPr id="5" name="Espace réservé du numéro de diapositive 3">
            <a:extLst>
              <a:ext uri="{FF2B5EF4-FFF2-40B4-BE49-F238E27FC236}">
                <a16:creationId xmlns:a16="http://schemas.microsoft.com/office/drawing/2014/main" id="{8AD51744-E27F-4DE2-98DD-AF4148EDCDB0}"/>
              </a:ext>
            </a:extLst>
          </p:cNvPr>
          <p:cNvSpPr txBox="1">
            <a:spLocks/>
          </p:cNvSpPr>
          <p:nvPr>
            <p:custDataLst>
              <p:tags r:id="rId2"/>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pPr/>
              <a:t>16</a:t>
            </a:fld>
            <a:endParaRPr lang="fr-FR"/>
          </a:p>
        </p:txBody>
      </p:sp>
      <p:pic>
        <p:nvPicPr>
          <p:cNvPr id="2" name="Image 1"/>
          <p:cNvPicPr>
            <a:picLocks noChangeAspect="1"/>
          </p:cNvPicPr>
          <p:nvPr>
            <p:custDataLst>
              <p:tags r:id="rId3"/>
            </p:custDataLst>
          </p:nvPr>
        </p:nvPicPr>
        <p:blipFill>
          <a:blip r:embed="rId6"/>
          <a:stretch>
            <a:fillRect/>
          </a:stretch>
        </p:blipFill>
        <p:spPr>
          <a:xfrm>
            <a:off x="815010" y="1384663"/>
            <a:ext cx="10724320" cy="4934856"/>
          </a:xfrm>
          <a:prstGeom prst="rect">
            <a:avLst/>
          </a:prstGeom>
        </p:spPr>
      </p:pic>
      <p:sp>
        <p:nvSpPr>
          <p:cNvPr id="3" name="Rectangle 2"/>
          <p:cNvSpPr/>
          <p:nvPr/>
        </p:nvSpPr>
        <p:spPr>
          <a:xfrm>
            <a:off x="2455817" y="744583"/>
            <a:ext cx="6688183" cy="646331"/>
          </a:xfrm>
          <a:prstGeom prst="rect">
            <a:avLst/>
          </a:prstGeom>
        </p:spPr>
        <p:txBody>
          <a:bodyPr wrap="square">
            <a:spAutoFit/>
          </a:bodyPr>
          <a:lstStyle/>
          <a:p>
            <a:pPr algn="ctr"/>
            <a:r>
              <a:rPr lang="fr-FR" b="1" spc="-1" dirty="0">
                <a:solidFill>
                  <a:srgbClr val="3F3F3F"/>
                </a:solidFill>
                <a:ea typeface="Calibri"/>
                <a:cs typeface="Times New Roman" panose="02020603050405020304" pitchFamily="18" charset="0"/>
              </a:rPr>
              <a:t>Adéquation des services de gratuité aux besoins des </a:t>
            </a:r>
            <a:r>
              <a:rPr lang="fr-SN" b="1" spc="-1" dirty="0">
                <a:ea typeface="AppleSystemUIFont"/>
                <a:cs typeface="Times New Roman" panose="02020603050405020304" pitchFamily="18" charset="0"/>
              </a:rPr>
              <a:t>bénéficiaires</a:t>
            </a:r>
          </a:p>
        </p:txBody>
      </p:sp>
      <p:pic>
        <p:nvPicPr>
          <p:cNvPr id="6" name="Image 5"/>
          <p:cNvPicPr>
            <a:picLocks noChangeAspect="1"/>
          </p:cNvPicPr>
          <p:nvPr>
            <p:custDataLst>
              <p:tags r:id="rId4"/>
            </p:custDataLst>
          </p:nvPr>
        </p:nvPicPr>
        <p:blipFill>
          <a:blip r:embed="rId7"/>
          <a:stretch>
            <a:fillRect/>
          </a:stretch>
        </p:blipFill>
        <p:spPr>
          <a:xfrm>
            <a:off x="1352550" y="233472"/>
            <a:ext cx="9486900" cy="511111"/>
          </a:xfrm>
          <a:prstGeom prst="rect">
            <a:avLst/>
          </a:prstGeom>
        </p:spPr>
      </p:pic>
      <p:pic>
        <p:nvPicPr>
          <p:cNvPr id="7" name="Picture 2"/>
          <p:cNvPicPr>
            <a:picLocks noChangeAspect="1"/>
          </p:cNvPicPr>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732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2;p2">
            <a:extLst>
              <a:ext uri="{FF2B5EF4-FFF2-40B4-BE49-F238E27FC236}">
                <a16:creationId xmlns:a16="http://schemas.microsoft.com/office/drawing/2014/main" id="{4A3E532C-873B-466D-A666-29F48EE74312}"/>
              </a:ext>
            </a:extLst>
          </p:cNvPr>
          <p:cNvSpPr txBox="1"/>
          <p:nvPr>
            <p:custDataLst>
              <p:tags r:id="rId1"/>
            </p:custDataLst>
          </p:nvPr>
        </p:nvSpPr>
        <p:spPr>
          <a:xfrm>
            <a:off x="121920" y="27722"/>
            <a:ext cx="11887200" cy="621478"/>
          </a:xfrm>
          <a:prstGeom prst="rect">
            <a:avLst/>
          </a:prstGeom>
          <a:noFill/>
          <a:ln w="0">
            <a:noFill/>
          </a:ln>
        </p:spPr>
        <p:txBody>
          <a:bodyPr anchor="b">
            <a:normAutofit/>
          </a:bodyPr>
          <a:lstStyle/>
          <a:p>
            <a:pPr algn="ctr"/>
            <a:endParaRPr lang="fr-SN" sz="2000" b="1" spc="-1" dirty="0">
              <a:latin typeface="Times New Roman" panose="02020603050405020304" pitchFamily="18" charset="0"/>
              <a:ea typeface="AppleSystemUIFont"/>
              <a:cs typeface="Times New Roman" panose="02020603050405020304" pitchFamily="18" charset="0"/>
            </a:endParaRPr>
          </a:p>
        </p:txBody>
      </p:sp>
      <p:sp>
        <p:nvSpPr>
          <p:cNvPr id="5" name="ZoneTexte 4">
            <a:extLst>
              <a:ext uri="{FF2B5EF4-FFF2-40B4-BE49-F238E27FC236}">
                <a16:creationId xmlns:a16="http://schemas.microsoft.com/office/drawing/2014/main" id="{8ADD4556-E521-4BB2-B64E-1308191A4C5F}"/>
              </a:ext>
            </a:extLst>
          </p:cNvPr>
          <p:cNvSpPr txBox="1"/>
          <p:nvPr>
            <p:custDataLst>
              <p:tags r:id="rId2"/>
            </p:custDataLst>
          </p:nvPr>
        </p:nvSpPr>
        <p:spPr>
          <a:xfrm>
            <a:off x="619760" y="1065025"/>
            <a:ext cx="11084560" cy="461665"/>
          </a:xfrm>
          <a:prstGeom prst="rect">
            <a:avLst/>
          </a:prstGeom>
          <a:solidFill>
            <a:schemeClr val="bg1"/>
          </a:solidFill>
        </p:spPr>
        <p:txBody>
          <a:bodyPr wrap="square" rtlCol="0">
            <a:spAutoFit/>
          </a:bodyPr>
          <a:lstStyle/>
          <a:p>
            <a:pPr marL="285750" indent="-285750">
              <a:buFontTx/>
              <a:buChar char="-"/>
            </a:pPr>
            <a:endParaRPr lang="fr-FR"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8D5F78C-1AC3-42D3-A75A-E078F6886A3D}"/>
              </a:ext>
            </a:extLst>
          </p:cNvPr>
          <p:cNvSpPr/>
          <p:nvPr>
            <p:custDataLst>
              <p:tags r:id="rId3"/>
            </p:custDataLst>
          </p:nvPr>
        </p:nvSpPr>
        <p:spPr>
          <a:xfrm>
            <a:off x="724691" y="1526690"/>
            <a:ext cx="5211414" cy="4093428"/>
          </a:xfrm>
          <a:prstGeom prst="rect">
            <a:avLst/>
          </a:prstGeom>
          <a:solidFill>
            <a:schemeClr val="bg1"/>
          </a:solidFill>
        </p:spPr>
        <p:txBody>
          <a:bodyPr wrap="square">
            <a:spAutoFit/>
          </a:bodyPr>
          <a:lstStyle/>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Ruptures de médicaments dans les structures de santé</a:t>
            </a:r>
          </a:p>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Non-complétude des prestations </a:t>
            </a:r>
          </a:p>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Faiblesse du plateau technique </a:t>
            </a:r>
          </a:p>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Manque de considération des bénéficiaires </a:t>
            </a:r>
          </a:p>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Manque d’assistance </a:t>
            </a:r>
          </a:p>
          <a:p>
            <a:pPr marL="342900" indent="-342900">
              <a:spcBef>
                <a:spcPts val="1200"/>
              </a:spcBef>
              <a:spcAft>
                <a:spcPts val="1200"/>
              </a:spcAft>
              <a:buFont typeface="Arial" panose="020B0604020202020204" pitchFamily="34" charset="0"/>
              <a:buChar char="•"/>
            </a:pPr>
            <a:r>
              <a:rPr lang="fr-FR" sz="2000" dirty="0">
                <a:cs typeface="Times New Roman" panose="02020603050405020304" pitchFamily="18" charset="0"/>
              </a:rPr>
              <a:t>Déficit de personnels</a:t>
            </a:r>
          </a:p>
        </p:txBody>
      </p:sp>
      <p:sp>
        <p:nvSpPr>
          <p:cNvPr id="6" name="Espace réservé du numéro de diapositive 3">
            <a:extLst>
              <a:ext uri="{FF2B5EF4-FFF2-40B4-BE49-F238E27FC236}">
                <a16:creationId xmlns:a16="http://schemas.microsoft.com/office/drawing/2014/main" id="{8CE9FC67-DF84-4830-AE7F-DE822EAA7392}"/>
              </a:ext>
            </a:extLst>
          </p:cNvPr>
          <p:cNvSpPr txBox="1">
            <a:spLocks/>
          </p:cNvSpPr>
          <p:nvPr>
            <p:custDataLst>
              <p:tags r:id="rId4"/>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pPr/>
              <a:t>17</a:t>
            </a:fld>
            <a:endParaRPr lang="fr-FR"/>
          </a:p>
        </p:txBody>
      </p:sp>
      <p:sp>
        <p:nvSpPr>
          <p:cNvPr id="7" name="Rectangle 6">
            <a:extLst>
              <a:ext uri="{FF2B5EF4-FFF2-40B4-BE49-F238E27FC236}">
                <a16:creationId xmlns:a16="http://schemas.microsoft.com/office/drawing/2014/main" id="{0014E84E-1AC2-1648-9AE5-404876CB2FC7}"/>
              </a:ext>
            </a:extLst>
          </p:cNvPr>
          <p:cNvSpPr/>
          <p:nvPr>
            <p:custDataLst>
              <p:tags r:id="rId5"/>
            </p:custDataLst>
          </p:nvPr>
        </p:nvSpPr>
        <p:spPr>
          <a:xfrm>
            <a:off x="5334441" y="1065025"/>
            <a:ext cx="6674679" cy="6382516"/>
          </a:xfrm>
          <a:prstGeom prst="rect">
            <a:avLst/>
          </a:prstGeom>
          <a:solidFill>
            <a:schemeClr val="bg1"/>
          </a:solidFill>
        </p:spPr>
        <p:txBody>
          <a:bodyPr wrap="square">
            <a:spAutoFit/>
          </a:bodyPr>
          <a:lstStyle/>
          <a:p>
            <a:pPr marL="540000" algn="just">
              <a:lnSpc>
                <a:spcPct val="150000"/>
              </a:lnSpc>
            </a:pPr>
            <a:endParaRPr lang="fr-FR" sz="2200" dirty="0">
              <a:latin typeface="Times New Roman" panose="02020603050405020304" pitchFamily="18" charset="0"/>
              <a:cs typeface="Times New Roman" panose="02020603050405020304" pitchFamily="18" charset="0"/>
            </a:endParaRPr>
          </a:p>
          <a:p>
            <a:pPr marL="720000" algn="just">
              <a:lnSpc>
                <a:spcPct val="150000"/>
              </a:lnSpc>
            </a:pPr>
            <a:r>
              <a:rPr lang="fr-FR" sz="1600" dirty="0">
                <a:cs typeface="Times New Roman" panose="02020603050405020304" pitchFamily="18" charset="0"/>
              </a:rPr>
              <a:t>« </a:t>
            </a:r>
            <a:r>
              <a:rPr lang="fr-FR" sz="1600" b="1" dirty="0">
                <a:cs typeface="Times New Roman" panose="02020603050405020304" pitchFamily="18" charset="0"/>
              </a:rPr>
              <a:t>Même si les médicaments existent, ils te diront le contraire</a:t>
            </a:r>
            <a:r>
              <a:rPr lang="fr-FR" sz="1600" dirty="0">
                <a:cs typeface="Times New Roman" panose="02020603050405020304" pitchFamily="18" charset="0"/>
              </a:rPr>
              <a:t> (…). Et encore pire, au niveau de l’hôpital régional de Kolda, il n’y a pas vraiment de l’assistance, </a:t>
            </a:r>
            <a:r>
              <a:rPr lang="fr-FR" sz="1600" b="1" dirty="0">
                <a:cs typeface="Times New Roman" panose="02020603050405020304" pitchFamily="18" charset="0"/>
              </a:rPr>
              <a:t>le personnel n’est pas accueillant</a:t>
            </a:r>
            <a:r>
              <a:rPr lang="fr-FR" sz="1600" dirty="0">
                <a:cs typeface="Times New Roman" panose="02020603050405020304" pitchFamily="18" charset="0"/>
              </a:rPr>
              <a:t>. Parce qu’</a:t>
            </a:r>
            <a:r>
              <a:rPr lang="fr-FR" sz="1600" b="1" dirty="0">
                <a:cs typeface="Times New Roman" panose="02020603050405020304" pitchFamily="18" charset="0"/>
              </a:rPr>
              <a:t>un malade a besoin de l’empathie comme premier soin</a:t>
            </a:r>
            <a:r>
              <a:rPr lang="fr-FR" sz="1600" dirty="0">
                <a:cs typeface="Times New Roman" panose="02020603050405020304" pitchFamily="18" charset="0"/>
              </a:rPr>
              <a:t>. Surtout au niveau de la maternité » (femme, 32 ans, bénéficiaire CMU, Kolda).</a:t>
            </a:r>
          </a:p>
          <a:p>
            <a:pPr marL="720000" algn="just">
              <a:lnSpc>
                <a:spcPct val="150000"/>
              </a:lnSpc>
            </a:pPr>
            <a:endParaRPr lang="fr-FR" sz="1600" dirty="0">
              <a:cs typeface="Times New Roman" panose="02020603050405020304" pitchFamily="18" charset="0"/>
            </a:endParaRPr>
          </a:p>
          <a:p>
            <a:pPr marL="720000" algn="just">
              <a:lnSpc>
                <a:spcPct val="150000"/>
              </a:lnSpc>
            </a:pPr>
            <a:r>
              <a:rPr lang="fr-FR" sz="1600" dirty="0">
                <a:cs typeface="Times New Roman" panose="02020603050405020304" pitchFamily="18" charset="0"/>
              </a:rPr>
              <a:t>« Quand on vous prescrit une ordonnance, </a:t>
            </a:r>
            <a:r>
              <a:rPr lang="fr-FR" sz="1600" b="1" dirty="0">
                <a:cs typeface="Times New Roman" panose="02020603050405020304" pitchFamily="18" charset="0"/>
              </a:rPr>
              <a:t>on vous dit que</a:t>
            </a:r>
            <a:r>
              <a:rPr lang="fr-FR" sz="1600" dirty="0">
                <a:cs typeface="Times New Roman" panose="02020603050405020304" pitchFamily="18" charset="0"/>
              </a:rPr>
              <a:t> </a:t>
            </a:r>
            <a:r>
              <a:rPr lang="fr-FR" sz="1600" b="1" dirty="0">
                <a:cs typeface="Times New Roman" panose="02020603050405020304" pitchFamily="18" charset="0"/>
              </a:rPr>
              <a:t>les médicaments ne sont pas présents au niveau de la structure</a:t>
            </a:r>
            <a:r>
              <a:rPr lang="fr-FR" sz="1600" dirty="0">
                <a:cs typeface="Times New Roman" panose="02020603050405020304" pitchFamily="18" charset="0"/>
              </a:rPr>
              <a:t>, du coup on est obligé de sortir de la structure pour les chercher au niveau de la pharmacie. </a:t>
            </a:r>
            <a:r>
              <a:rPr lang="fr-FR" sz="1600" b="1" dirty="0">
                <a:cs typeface="Times New Roman" panose="02020603050405020304" pitchFamily="18" charset="0"/>
              </a:rPr>
              <a:t>Je croyais qu’il y aurait un remboursement après avoir acheté les ordonnances</a:t>
            </a:r>
            <a:r>
              <a:rPr lang="fr-FR" sz="1600" dirty="0">
                <a:cs typeface="Times New Roman" panose="02020603050405020304" pitchFamily="18" charset="0"/>
              </a:rPr>
              <a:t>, mais tel n’est pas le cas. Cela veut dire que </a:t>
            </a:r>
            <a:r>
              <a:rPr lang="fr-FR" sz="1600" b="1" dirty="0">
                <a:cs typeface="Times New Roman" panose="02020603050405020304" pitchFamily="18" charset="0"/>
              </a:rPr>
              <a:t>c’est le ticket tout simplement qu’on nous offre </a:t>
            </a:r>
            <a:r>
              <a:rPr lang="fr-FR" sz="1600" dirty="0">
                <a:cs typeface="Times New Roman" panose="02020603050405020304" pitchFamily="18" charset="0"/>
              </a:rPr>
              <a:t>»</a:t>
            </a:r>
            <a:r>
              <a:rPr lang="fr-FR" sz="1050" dirty="0">
                <a:cs typeface="Times New Roman" panose="02020603050405020304" pitchFamily="18" charset="0"/>
              </a:rPr>
              <a:t> (homme, 47 ans bénéficiaire CMU, Kolda).</a:t>
            </a:r>
          </a:p>
          <a:p>
            <a:pPr marL="720000">
              <a:lnSpc>
                <a:spcPct val="150000"/>
              </a:lnSpc>
            </a:pPr>
            <a:endParaRPr lang="fr-FR" sz="1600" dirty="0">
              <a:latin typeface="Times New Roman" panose="02020603050405020304" pitchFamily="18" charset="0"/>
              <a:cs typeface="Times New Roman" panose="02020603050405020304" pitchFamily="18" charset="0"/>
            </a:endParaRPr>
          </a:p>
        </p:txBody>
      </p:sp>
      <p:sp>
        <p:nvSpPr>
          <p:cNvPr id="2" name="Rectangle 1"/>
          <p:cNvSpPr/>
          <p:nvPr/>
        </p:nvSpPr>
        <p:spPr>
          <a:xfrm>
            <a:off x="2888105" y="880359"/>
            <a:ext cx="6096000" cy="646331"/>
          </a:xfrm>
          <a:prstGeom prst="rect">
            <a:avLst/>
          </a:prstGeom>
        </p:spPr>
        <p:txBody>
          <a:bodyPr>
            <a:spAutoFit/>
          </a:bodyPr>
          <a:lstStyle/>
          <a:p>
            <a:pPr algn="ctr"/>
            <a:r>
              <a:rPr lang="fr-FR" b="1" spc="-1" dirty="0">
                <a:ea typeface="Calibri"/>
                <a:cs typeface="Times New Roman" panose="02020603050405020304" pitchFamily="18" charset="0"/>
              </a:rPr>
              <a:t>Raisons de l’inadéquation des services de gratuité aux besoins des </a:t>
            </a:r>
            <a:r>
              <a:rPr lang="fr-SN" b="1" spc="-1" dirty="0">
                <a:ea typeface="AppleSystemUIFont"/>
                <a:cs typeface="Times New Roman" panose="02020603050405020304" pitchFamily="18" charset="0"/>
              </a:rPr>
              <a:t>bénéficiaires</a:t>
            </a:r>
          </a:p>
        </p:txBody>
      </p:sp>
      <p:pic>
        <p:nvPicPr>
          <p:cNvPr id="9" name="Image 8"/>
          <p:cNvPicPr>
            <a:picLocks noChangeAspect="1"/>
          </p:cNvPicPr>
          <p:nvPr>
            <p:custDataLst>
              <p:tags r:id="rId6"/>
            </p:custDataLst>
          </p:nvPr>
        </p:nvPicPr>
        <p:blipFill>
          <a:blip r:embed="rId9"/>
          <a:stretch>
            <a:fillRect/>
          </a:stretch>
        </p:blipFill>
        <p:spPr>
          <a:xfrm>
            <a:off x="1352550" y="233472"/>
            <a:ext cx="9486900" cy="646887"/>
          </a:xfrm>
          <a:prstGeom prst="rect">
            <a:avLst/>
          </a:prstGeom>
        </p:spPr>
      </p:pic>
      <p:pic>
        <p:nvPicPr>
          <p:cNvPr id="10" name="Picture 2"/>
          <p:cNvPicPr>
            <a:picLocks noChangeAspect="1"/>
          </p:cNvPicPr>
          <p:nvPr/>
        </p:nvPicPr>
        <p:blipFill>
          <a:blip r:embed="rId10">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38603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2;p2">
            <a:extLst>
              <a:ext uri="{FF2B5EF4-FFF2-40B4-BE49-F238E27FC236}">
                <a16:creationId xmlns:a16="http://schemas.microsoft.com/office/drawing/2014/main" id="{07B0BD69-610A-48DC-9C79-FCC8511128C0}"/>
              </a:ext>
            </a:extLst>
          </p:cNvPr>
          <p:cNvSpPr txBox="1"/>
          <p:nvPr>
            <p:custDataLst>
              <p:tags r:id="rId1"/>
            </p:custDataLst>
          </p:nvPr>
        </p:nvSpPr>
        <p:spPr>
          <a:xfrm>
            <a:off x="323531" y="-10160"/>
            <a:ext cx="11494135" cy="811760"/>
          </a:xfrm>
          <a:prstGeom prst="rect">
            <a:avLst/>
          </a:prstGeom>
          <a:noFill/>
          <a:ln w="0">
            <a:noFill/>
          </a:ln>
        </p:spPr>
        <p:txBody>
          <a:bodyPr anchor="b">
            <a:no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sp>
        <p:nvSpPr>
          <p:cNvPr id="9" name="Espace réservé du numéro de diapositive 9">
            <a:extLst>
              <a:ext uri="{FF2B5EF4-FFF2-40B4-BE49-F238E27FC236}">
                <a16:creationId xmlns:a16="http://schemas.microsoft.com/office/drawing/2014/main" id="{2A9439F9-550C-4D26-9AF5-C829CEFB4E4E}"/>
              </a:ext>
            </a:extLst>
          </p:cNvPr>
          <p:cNvSpPr txBox="1">
            <a:spLocks/>
          </p:cNvSpPr>
          <p:nvPr>
            <p:custDataLst>
              <p:tags r:id="rId2"/>
            </p:custDataLst>
          </p:nvPr>
        </p:nvSpPr>
        <p:spPr>
          <a:xfrm>
            <a:off x="9900360" y="6459840"/>
            <a:ext cx="1311480" cy="36468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9CCEA-D5A7-458F-B5F9-1AE04233F752}" type="slidenum">
              <a:rPr lang="fr-FR" smtClean="0">
                <a:latin typeface="Calibri" panose="020F0502020204030204" pitchFamily="34" charset="0"/>
                <a:cs typeface="Calibri" panose="020F0502020204030204" pitchFamily="34" charset="0"/>
              </a:rPr>
              <a:pPr/>
              <a:t>18</a:t>
            </a:fld>
            <a:endParaRPr lang="fr-FR">
              <a:latin typeface="Calibri" panose="020F0502020204030204" pitchFamily="34" charset="0"/>
              <a:cs typeface="Calibri" panose="020F0502020204030204" pitchFamily="34" charset="0"/>
            </a:endParaRPr>
          </a:p>
        </p:txBody>
      </p:sp>
      <p:pic>
        <p:nvPicPr>
          <p:cNvPr id="3" name="Image 2"/>
          <p:cNvPicPr>
            <a:picLocks noChangeAspect="1"/>
          </p:cNvPicPr>
          <p:nvPr>
            <p:custDataLst>
              <p:tags r:id="rId3"/>
            </p:custDataLst>
          </p:nvPr>
        </p:nvPicPr>
        <p:blipFill>
          <a:blip r:embed="rId7"/>
          <a:stretch>
            <a:fillRect/>
          </a:stretch>
        </p:blipFill>
        <p:spPr>
          <a:xfrm>
            <a:off x="745436" y="1724296"/>
            <a:ext cx="10754138" cy="4595223"/>
          </a:xfrm>
          <a:prstGeom prst="rect">
            <a:avLst/>
          </a:prstGeom>
        </p:spPr>
      </p:pic>
      <p:sp>
        <p:nvSpPr>
          <p:cNvPr id="2" name="Rectangle 1"/>
          <p:cNvSpPr/>
          <p:nvPr/>
        </p:nvSpPr>
        <p:spPr>
          <a:xfrm>
            <a:off x="2364377" y="992777"/>
            <a:ext cx="6687335" cy="369332"/>
          </a:xfrm>
          <a:prstGeom prst="rect">
            <a:avLst/>
          </a:prstGeom>
        </p:spPr>
        <p:txBody>
          <a:bodyPr wrap="square">
            <a:spAutoFit/>
          </a:bodyPr>
          <a:lstStyle/>
          <a:p>
            <a:pPr algn="ctr">
              <a:lnSpc>
                <a:spcPct val="100000"/>
              </a:lnSpc>
            </a:pPr>
            <a:r>
              <a:rPr lang="fr-FR" b="1" spc="-1" dirty="0">
                <a:solidFill>
                  <a:srgbClr val="3F3F3F"/>
                </a:solidFill>
                <a:latin typeface="Times New Roman" panose="02020603050405020304" pitchFamily="18" charset="0"/>
                <a:ea typeface="Calibri"/>
                <a:cs typeface="Times New Roman" panose="02020603050405020304" pitchFamily="18" charset="0"/>
              </a:rPr>
              <a:t>Niveau de satisfaction des bénéficiaires des services offerts</a:t>
            </a:r>
            <a:endParaRPr lang="fr-SN" b="1" spc="-1" dirty="0">
              <a:solidFill>
                <a:srgbClr val="000000"/>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custDataLst>
              <p:tags r:id="rId4"/>
            </p:custDataLst>
          </p:nvPr>
        </p:nvPicPr>
        <p:blipFill>
          <a:blip r:embed="rId8"/>
          <a:stretch>
            <a:fillRect/>
          </a:stretch>
        </p:blipFill>
        <p:spPr>
          <a:xfrm>
            <a:off x="1352550" y="233472"/>
            <a:ext cx="9486900" cy="759305"/>
          </a:xfrm>
          <a:prstGeom prst="rect">
            <a:avLst/>
          </a:prstGeom>
        </p:spPr>
      </p:pic>
      <p:pic>
        <p:nvPicPr>
          <p:cNvPr id="7" name="Picture 2"/>
          <p:cNvPicPr>
            <a:picLocks noChangeAspect="1"/>
          </p:cNvPicPr>
          <p:nvPr/>
        </p:nvPicPr>
        <p:blipFill>
          <a:blip r:embed="rId9">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92170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cs typeface="Times New Roman" panose="02020603050405020304" pitchFamily="18" charset="0"/>
              </a:rPr>
              <a:t>4. AMELIORATION DES CONDITIONS DE VIE</a:t>
            </a:r>
            <a:br>
              <a:rPr lang="fr-FR" b="1" dirty="0">
                <a:cs typeface="Times New Roman" panose="02020603050405020304" pitchFamily="18" charset="0"/>
              </a:rPr>
            </a:br>
            <a:br>
              <a:rPr lang="fr-FR" b="1" dirty="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19</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93175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741680" y="1635761"/>
            <a:ext cx="10566400" cy="4439920"/>
          </a:xfrm>
          <a:solidFill>
            <a:schemeClr val="bg1"/>
          </a:solidFill>
        </p:spPr>
        <p:txBody>
          <a:bodyPr>
            <a:normAutofit lnSpcReduction="10000"/>
          </a:bodyPr>
          <a:lstStyle/>
          <a:p>
            <a:pPr marL="1371600" lvl="2" indent="-457200" algn="just">
              <a:lnSpc>
                <a:spcPct val="150000"/>
              </a:lnSpc>
              <a:buFont typeface="+mj-lt"/>
              <a:buAutoNum type="arabicPeriod"/>
            </a:pPr>
            <a:r>
              <a:rPr lang="fr-FR" sz="2400" dirty="0">
                <a:cs typeface="Times New Roman" panose="02020603050405020304" pitchFamily="18" charset="0"/>
              </a:rPr>
              <a:t>Contexte </a:t>
            </a:r>
          </a:p>
          <a:p>
            <a:pPr marL="1371600" lvl="2" indent="-457200" algn="just">
              <a:lnSpc>
                <a:spcPct val="150000"/>
              </a:lnSpc>
              <a:buFont typeface="+mj-lt"/>
              <a:buAutoNum type="arabicPeriod"/>
            </a:pPr>
            <a:r>
              <a:rPr lang="fr-FR" sz="2400" dirty="0">
                <a:cs typeface="Times New Roman" panose="02020603050405020304" pitchFamily="18" charset="0"/>
              </a:rPr>
              <a:t>Méthodologie</a:t>
            </a:r>
          </a:p>
          <a:p>
            <a:pPr marL="1371600" lvl="2" indent="-457200" algn="just">
              <a:lnSpc>
                <a:spcPct val="150000"/>
              </a:lnSpc>
              <a:buFont typeface="+mj-lt"/>
              <a:buAutoNum type="arabicPeriod"/>
            </a:pPr>
            <a:r>
              <a:rPr lang="fr-FR" sz="2400" dirty="0">
                <a:cs typeface="Times New Roman" panose="02020603050405020304" pitchFamily="18" charset="0"/>
              </a:rPr>
              <a:t>Résultats</a:t>
            </a:r>
          </a:p>
          <a:p>
            <a:pPr marL="1371600" lvl="2" indent="-457200" algn="just">
              <a:lnSpc>
                <a:spcPct val="150000"/>
              </a:lnSpc>
              <a:buFont typeface="+mj-lt"/>
              <a:buAutoNum type="arabicPeriod"/>
            </a:pPr>
            <a:r>
              <a:rPr lang="fr-FR" sz="2400" dirty="0">
                <a:cs typeface="Times New Roman" panose="02020603050405020304" pitchFamily="18" charset="0"/>
              </a:rPr>
              <a:t>Recommandations</a:t>
            </a:r>
          </a:p>
          <a:p>
            <a:pPr marL="1371600" lvl="2" indent="-457200" algn="just">
              <a:lnSpc>
                <a:spcPct val="150000"/>
              </a:lnSpc>
              <a:buFont typeface="+mj-lt"/>
              <a:buAutoNum type="arabicPeriod"/>
            </a:pPr>
            <a:r>
              <a:rPr lang="fr-FR" sz="2400" dirty="0">
                <a:cs typeface="Times New Roman" panose="02020603050405020304" pitchFamily="18" charset="0"/>
              </a:rPr>
              <a:t>Points discutés à l’atelier de restitution</a:t>
            </a:r>
          </a:p>
          <a:p>
            <a:pPr marL="0" indent="0" algn="just">
              <a:lnSpc>
                <a:spcPct val="150000"/>
              </a:lnSpc>
              <a:buNone/>
            </a:pPr>
            <a:endParaRPr lang="fr-FR" sz="2400" dirty="0">
              <a:cs typeface="Times New Roman" panose="02020603050405020304" pitchFamily="18" charset="0"/>
            </a:endParaRPr>
          </a:p>
          <a:p>
            <a:pPr marL="0" indent="0" algn="just">
              <a:lnSpc>
                <a:spcPct val="150000"/>
              </a:lnSpc>
              <a:buNone/>
            </a:pPr>
            <a:r>
              <a:rPr lang="fr-FR" sz="3200" dirty="0">
                <a:latin typeface="Times New Roman" panose="02020603050405020304" pitchFamily="18" charset="0"/>
                <a:cs typeface="Times New Roman" panose="02020603050405020304" pitchFamily="18" charset="0"/>
              </a:rPr>
              <a:t>	</a:t>
            </a:r>
          </a:p>
        </p:txBody>
      </p:sp>
      <p:sp>
        <p:nvSpPr>
          <p:cNvPr id="4" name="Espace réservé du numéro de diapositive 3"/>
          <p:cNvSpPr>
            <a:spLocks noGrp="1"/>
          </p:cNvSpPr>
          <p:nvPr>
            <p:ph type="sldNum" sz="quarter" idx="12"/>
            <p:custDataLst>
              <p:tags r:id="rId2"/>
            </p:custDataLst>
          </p:nvPr>
        </p:nvSpPr>
        <p:spPr/>
        <p:txBody>
          <a:bodyPr/>
          <a:lstStyle/>
          <a:p>
            <a:fld id="{A4F9CCEA-D5A7-458F-B5F9-1AE04233F752}" type="slidenum">
              <a:rPr lang="fr-FR" smtClean="0"/>
              <a:t>2</a:t>
            </a:fld>
            <a:endParaRPr lang="fr-FR" dirty="0"/>
          </a:p>
        </p:txBody>
      </p:sp>
      <p:sp>
        <p:nvSpPr>
          <p:cNvPr id="7" name="Google Shape;112;p2">
            <a:extLst>
              <a:ext uri="{FF2B5EF4-FFF2-40B4-BE49-F238E27FC236}">
                <a16:creationId xmlns:a16="http://schemas.microsoft.com/office/drawing/2014/main" id="{95855B61-8796-4776-B411-8D8D827DD617}"/>
              </a:ext>
            </a:extLst>
          </p:cNvPr>
          <p:cNvSpPr txBox="1"/>
          <p:nvPr>
            <p:custDataLst>
              <p:tags r:id="rId3"/>
            </p:custDataLst>
          </p:nvPr>
        </p:nvSpPr>
        <p:spPr>
          <a:xfrm>
            <a:off x="147320" y="439842"/>
            <a:ext cx="11755120" cy="811760"/>
          </a:xfrm>
          <a:prstGeom prst="rect">
            <a:avLst/>
          </a:prstGeom>
          <a:noFill/>
          <a:ln w="0">
            <a:noFill/>
          </a:ln>
        </p:spPr>
        <p:txBody>
          <a:bodyPr anchor="b">
            <a:normAutofit/>
          </a:bodyPr>
          <a:lstStyle/>
          <a:p>
            <a:pPr algn="ctr"/>
            <a:r>
              <a:rPr lang="fr-SN" sz="3600" b="1" spc="-1" dirty="0">
                <a:latin typeface="Times New Roman" panose="02020603050405020304" pitchFamily="18" charset="0"/>
                <a:ea typeface="AppleSystemUIFont"/>
                <a:cs typeface="Times New Roman" panose="02020603050405020304" pitchFamily="18" charset="0"/>
              </a:rPr>
              <a:t>Plan</a:t>
            </a:r>
          </a:p>
        </p:txBody>
      </p:sp>
      <p:pic>
        <p:nvPicPr>
          <p:cNvPr id="5" name="Image 4"/>
          <p:cNvPicPr>
            <a:picLocks noChangeAspect="1"/>
          </p:cNvPicPr>
          <p:nvPr>
            <p:custDataLst>
              <p:tags r:id="rId4"/>
            </p:custDataLst>
          </p:nvPr>
        </p:nvPicPr>
        <p:blipFill>
          <a:blip r:embed="rId6"/>
          <a:stretch>
            <a:fillRect/>
          </a:stretch>
        </p:blipFill>
        <p:spPr>
          <a:xfrm>
            <a:off x="1352550" y="233472"/>
            <a:ext cx="9486900" cy="1314450"/>
          </a:xfrm>
          <a:prstGeom prst="rect">
            <a:avLst/>
          </a:prstGeom>
        </p:spPr>
      </p:pic>
      <p:pic>
        <p:nvPicPr>
          <p:cNvPr id="6" name="Picture 2"/>
          <p:cNvPicPr>
            <a:picLocks noChangeAspect="1"/>
          </p:cNvPicPr>
          <p:nvPr/>
        </p:nvPicPr>
        <p:blipFill>
          <a:blip r:embed="rId7">
            <a:alphaModFix amt="37000"/>
          </a:blip>
          <a:srcRect/>
          <a:stretch>
            <a:fillRect/>
          </a:stretch>
        </p:blipFill>
        <p:spPr>
          <a:xfrm>
            <a:off x="4715691" y="1724343"/>
            <a:ext cx="4555177" cy="4351338"/>
          </a:xfrm>
          <a:prstGeom prst="rect">
            <a:avLst/>
          </a:prstGeom>
        </p:spPr>
      </p:pic>
    </p:spTree>
    <p:extLst>
      <p:ext uri="{BB962C8B-B14F-4D97-AF65-F5344CB8AC3E}">
        <p14:creationId xmlns:p14="http://schemas.microsoft.com/office/powerpoint/2010/main" val="354819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20</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custDataLst>
              <p:tags r:id="rId3"/>
            </p:custDataLst>
          </p:nvPr>
        </p:nvPicPr>
        <p:blipFill>
          <a:blip r:embed="rId7"/>
          <a:stretch>
            <a:fillRect/>
          </a:stretch>
        </p:blipFill>
        <p:spPr>
          <a:xfrm>
            <a:off x="834887" y="1894114"/>
            <a:ext cx="10674626" cy="4429161"/>
          </a:xfrm>
          <a:prstGeom prst="rect">
            <a:avLst/>
          </a:prstGeom>
        </p:spPr>
      </p:pic>
      <p:sp>
        <p:nvSpPr>
          <p:cNvPr id="3" name="Rectangle 2"/>
          <p:cNvSpPr/>
          <p:nvPr/>
        </p:nvSpPr>
        <p:spPr>
          <a:xfrm>
            <a:off x="2743200" y="1175657"/>
            <a:ext cx="6225349" cy="646331"/>
          </a:xfrm>
          <a:prstGeom prst="rect">
            <a:avLst/>
          </a:prstGeom>
        </p:spPr>
        <p:txBody>
          <a:bodyPr wrap="square">
            <a:spAutoFit/>
          </a:bodyPr>
          <a:lstStyle/>
          <a:p>
            <a:pPr algn="ctr">
              <a:lnSpc>
                <a:spcPct val="100000"/>
              </a:lnSpc>
            </a:pPr>
            <a:r>
              <a:rPr lang="fr-FR" b="1" spc="-1" dirty="0">
                <a:solidFill>
                  <a:srgbClr val="3F3F3F"/>
                </a:solidFill>
                <a:latin typeface="+mj-lt"/>
                <a:ea typeface="Calibri"/>
                <a:cs typeface="Times New Roman" panose="02020603050405020304" pitchFamily="18" charset="0"/>
              </a:rPr>
              <a:t>Amélioration des conditions de vie des bénéficiaires (1/2)</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8"/>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9">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7110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21</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90791611-5169-418C-A0AE-14BFC8D8A8E9}"/>
              </a:ext>
            </a:extLst>
          </p:cNvPr>
          <p:cNvSpPr txBox="1"/>
          <p:nvPr>
            <p:custDataLst>
              <p:tags r:id="rId3"/>
            </p:custDataLst>
          </p:nvPr>
        </p:nvSpPr>
        <p:spPr>
          <a:xfrm>
            <a:off x="447040" y="1452880"/>
            <a:ext cx="11297920" cy="447040"/>
          </a:xfrm>
          <a:prstGeom prst="rect">
            <a:avLst/>
          </a:prstGeom>
          <a:solidFill>
            <a:schemeClr val="bg1"/>
          </a:solidFill>
        </p:spPr>
        <p:txBody>
          <a:bodyPr wrap="square" rtlCol="0">
            <a:spAutoFit/>
          </a:bodyPr>
          <a:lstStyle/>
          <a:p>
            <a:endParaRPr lang="fr-FR" dirty="0"/>
          </a:p>
        </p:txBody>
      </p:sp>
      <p:pic>
        <p:nvPicPr>
          <p:cNvPr id="8" name="Image 7" descr="https://lh4.googleusercontent.com/d4pIpf30TBDoSFhaLegfaMoMQN7aS_uy0v-XkDmHPbV5Zr0Rfm1_VEgqynqR-XWRR-6crEY-nJhUnnRrbwbMcJN9eofXsWoahc420CAH2-HyrSl0E9DrAIFcp_uiFgwj7aAglqk">
            <a:extLst>
              <a:ext uri="{FF2B5EF4-FFF2-40B4-BE49-F238E27FC236}">
                <a16:creationId xmlns:a16="http://schemas.microsoft.com/office/drawing/2014/main" id="{BC7C2ACD-4400-4F0F-ADF2-406F365CC9F7}"/>
              </a:ext>
            </a:extLst>
          </p:cNvPr>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676886" y="1676400"/>
            <a:ext cx="5068074" cy="4515678"/>
          </a:xfrm>
          <a:prstGeom prst="rect">
            <a:avLst/>
          </a:prstGeom>
          <a:noFill/>
          <a:ln>
            <a:noFill/>
          </a:ln>
        </p:spPr>
      </p:pic>
      <p:sp>
        <p:nvSpPr>
          <p:cNvPr id="10" name="Rectangle 9">
            <a:extLst>
              <a:ext uri="{FF2B5EF4-FFF2-40B4-BE49-F238E27FC236}">
                <a16:creationId xmlns:a16="http://schemas.microsoft.com/office/drawing/2014/main" id="{F0294EBC-373D-4E45-AE0F-58A934833FFA}"/>
              </a:ext>
            </a:extLst>
          </p:cNvPr>
          <p:cNvSpPr/>
          <p:nvPr>
            <p:custDataLst>
              <p:tags r:id="rId5"/>
            </p:custDataLst>
          </p:nvPr>
        </p:nvSpPr>
        <p:spPr>
          <a:xfrm>
            <a:off x="447040" y="1039980"/>
            <a:ext cx="5358075" cy="4778039"/>
          </a:xfrm>
          <a:prstGeom prst="rect">
            <a:avLst/>
          </a:prstGeom>
          <a:solidFill>
            <a:schemeClr val="bg1"/>
          </a:solidFill>
        </p:spPr>
        <p:txBody>
          <a:bodyPr wrap="square">
            <a:spAutoFit/>
          </a:bodyPr>
          <a:lstStyle/>
          <a:p>
            <a:pPr algn="just"/>
            <a:endParaRPr lang="fr-FR"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200" dirty="0">
                <a:latin typeface="Times New Roman" panose="02020603050405020304" pitchFamily="18" charset="0"/>
                <a:cs typeface="Times New Roman" panose="02020603050405020304" pitchFamily="18" charset="0"/>
              </a:rPr>
              <a:t>« Je suis très contente et je peux vous dire que </a:t>
            </a:r>
            <a:r>
              <a:rPr lang="fr-FR" sz="2200" b="1" dirty="0">
                <a:latin typeface="Times New Roman" panose="02020603050405020304" pitchFamily="18" charset="0"/>
                <a:cs typeface="Times New Roman" panose="02020603050405020304" pitchFamily="18" charset="0"/>
              </a:rPr>
              <a:t>le programme a un impact considérable sur ma vie</a:t>
            </a:r>
            <a:r>
              <a:rPr lang="fr-FR" sz="2200" dirty="0">
                <a:latin typeface="Times New Roman" panose="02020603050405020304" pitchFamily="18" charset="0"/>
                <a:cs typeface="Times New Roman" panose="02020603050405020304" pitchFamily="18" charset="0"/>
              </a:rPr>
              <a:t>. Je payais 65.000F. </a:t>
            </a:r>
            <a:r>
              <a:rPr lang="fr-FR" sz="2200" b="1" dirty="0">
                <a:latin typeface="Times New Roman" panose="02020603050405020304" pitchFamily="18" charset="0"/>
                <a:cs typeface="Times New Roman" panose="02020603050405020304" pitchFamily="18" charset="0"/>
              </a:rPr>
              <a:t>Mon mari était obligé d’aller (…) pour quémander</a:t>
            </a:r>
            <a:r>
              <a:rPr lang="fr-FR" sz="2200" dirty="0">
                <a:latin typeface="Times New Roman" panose="02020603050405020304" pitchFamily="18" charset="0"/>
                <a:cs typeface="Times New Roman" panose="02020603050405020304" pitchFamily="18" charset="0"/>
              </a:rPr>
              <a:t>. Il prenait un bol pour aller quémander. (…) je me sers de cet argent pour aller à l’hôpital ; </a:t>
            </a:r>
            <a:r>
              <a:rPr lang="fr-FR" sz="2200" b="1" dirty="0">
                <a:latin typeface="Times New Roman" panose="02020603050405020304" pitchFamily="18" charset="0"/>
                <a:cs typeface="Times New Roman" panose="02020603050405020304" pitchFamily="18" charset="0"/>
              </a:rPr>
              <a:t>c’était tellement dur</a:t>
            </a:r>
            <a:r>
              <a:rPr lang="fr-FR" sz="2200" dirty="0">
                <a:latin typeface="Times New Roman" panose="02020603050405020304" pitchFamily="18" charset="0"/>
                <a:cs typeface="Times New Roman" panose="02020603050405020304" pitchFamily="18" charset="0"/>
              </a:rPr>
              <a:t>. Et lorsqu'on m’a appelée, </a:t>
            </a:r>
            <a:r>
              <a:rPr lang="fr-FR" sz="2200" b="1" dirty="0">
                <a:latin typeface="Times New Roman" panose="02020603050405020304" pitchFamily="18" charset="0"/>
                <a:cs typeface="Times New Roman" panose="02020603050405020304" pitchFamily="18" charset="0"/>
              </a:rPr>
              <a:t>j’étais vraiment contente</a:t>
            </a:r>
            <a:r>
              <a:rPr lang="fr-FR" sz="2200"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 (Femme 33ans, Bénéficiaire Dialyse Guédiawaye).</a:t>
            </a:r>
          </a:p>
        </p:txBody>
      </p:sp>
      <p:sp>
        <p:nvSpPr>
          <p:cNvPr id="2" name="Rectangle 1"/>
          <p:cNvSpPr/>
          <p:nvPr/>
        </p:nvSpPr>
        <p:spPr>
          <a:xfrm>
            <a:off x="2568203" y="1083548"/>
            <a:ext cx="6473824" cy="369332"/>
          </a:xfrm>
          <a:prstGeom prst="rect">
            <a:avLst/>
          </a:prstGeom>
        </p:spPr>
        <p:txBody>
          <a:bodyPr wrap="none">
            <a:spAutoFit/>
          </a:bodyPr>
          <a:lstStyle/>
          <a:p>
            <a:pPr algn="ctr">
              <a:lnSpc>
                <a:spcPct val="100000"/>
              </a:lnSpc>
            </a:pPr>
            <a:r>
              <a:rPr lang="fr-FR" b="1" spc="-1" dirty="0">
                <a:solidFill>
                  <a:srgbClr val="3F3F3F"/>
                </a:solidFill>
                <a:latin typeface="+mj-lt"/>
                <a:ea typeface="Calibri"/>
                <a:cs typeface="Times New Roman" panose="02020603050405020304" pitchFamily="18" charset="0"/>
              </a:rPr>
              <a:t>Amélioration des conditions de vie des bénéficiaires (2/2)</a:t>
            </a:r>
            <a:endParaRPr lang="fr-SN" b="1" spc="-1" dirty="0">
              <a:solidFill>
                <a:srgbClr val="000000"/>
              </a:solidFill>
              <a:latin typeface="+mj-lt"/>
              <a:cs typeface="Times New Roman" panose="02020603050405020304" pitchFamily="18" charset="0"/>
            </a:endParaRPr>
          </a:p>
        </p:txBody>
      </p:sp>
      <p:pic>
        <p:nvPicPr>
          <p:cNvPr id="11" name="Image 10"/>
          <p:cNvPicPr>
            <a:picLocks noChangeAspect="1"/>
          </p:cNvPicPr>
          <p:nvPr>
            <p:custDataLst>
              <p:tags r:id="rId6"/>
            </p:custDataLst>
          </p:nvPr>
        </p:nvPicPr>
        <p:blipFill>
          <a:blip r:embed="rId9"/>
          <a:stretch>
            <a:fillRect/>
          </a:stretch>
        </p:blipFill>
        <p:spPr>
          <a:xfrm>
            <a:off x="1352550" y="233472"/>
            <a:ext cx="9486900" cy="759305"/>
          </a:xfrm>
          <a:prstGeom prst="rect">
            <a:avLst/>
          </a:prstGeom>
        </p:spPr>
      </p:pic>
      <p:pic>
        <p:nvPicPr>
          <p:cNvPr id="12" name="Picture 2"/>
          <p:cNvPicPr>
            <a:picLocks noGrp="1" noChangeAspect="1"/>
          </p:cNvPicPr>
          <p:nvPr>
            <p:ph idx="1"/>
          </p:nvPr>
        </p:nvPicPr>
        <p:blipFill>
          <a:blip r:embed="rId10">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200174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cs typeface="Times New Roman" panose="02020603050405020304" pitchFamily="18" charset="0"/>
              </a:rPr>
              <a:t>5. BARRIERES</a:t>
            </a: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22</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3853543" y="-27381"/>
            <a:ext cx="4493623" cy="6204344"/>
          </a:xfrm>
          <a:prstGeom prst="rect">
            <a:avLst/>
          </a:prstGeom>
        </p:spPr>
      </p:pic>
    </p:spTree>
    <p:extLst>
      <p:ext uri="{BB962C8B-B14F-4D97-AF65-F5344CB8AC3E}">
        <p14:creationId xmlns:p14="http://schemas.microsoft.com/office/powerpoint/2010/main" val="318536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23</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32B6347-EF54-444C-86A9-F6EC95806CED}"/>
              </a:ext>
            </a:extLst>
          </p:cNvPr>
          <p:cNvSpPr/>
          <p:nvPr>
            <p:custDataLst>
              <p:tags r:id="rId3"/>
            </p:custDataLst>
          </p:nvPr>
        </p:nvSpPr>
        <p:spPr>
          <a:xfrm>
            <a:off x="1168400" y="1678743"/>
            <a:ext cx="10043440" cy="3266985"/>
          </a:xfrm>
          <a:prstGeom prst="rect">
            <a:avLst/>
          </a:prstGeom>
          <a:solidFill>
            <a:schemeClr val="bg1"/>
          </a:solidFill>
        </p:spPr>
        <p:txBody>
          <a:bodyPr wrap="square">
            <a:spAutoFit/>
          </a:bodyPr>
          <a:lstStyle/>
          <a:p>
            <a:pPr algn="just">
              <a:lnSpc>
                <a:spcPct val="150000"/>
              </a:lnSpc>
            </a:pPr>
            <a:r>
              <a:rPr lang="fr-FR" sz="2000" dirty="0">
                <a:ea typeface="Times New Roman" panose="02020603050405020304" pitchFamily="18" charset="0"/>
              </a:rPr>
              <a:t>« (…) </a:t>
            </a:r>
            <a:r>
              <a:rPr lang="fr-FR" sz="2000" b="1" dirty="0">
                <a:ea typeface="Times New Roman" panose="02020603050405020304" pitchFamily="18" charset="0"/>
              </a:rPr>
              <a:t>la façon de faire le ciblage est incorrecte</a:t>
            </a:r>
            <a:r>
              <a:rPr lang="fr-FR" sz="2000" dirty="0">
                <a:ea typeface="Times New Roman" panose="02020603050405020304" pitchFamily="18" charset="0"/>
              </a:rPr>
              <a:t>. Comment se fait-il que presque </a:t>
            </a:r>
            <a:r>
              <a:rPr lang="fr-FR" sz="2000" b="1" dirty="0">
                <a:ea typeface="Times New Roman" panose="02020603050405020304" pitchFamily="18" charset="0"/>
              </a:rPr>
              <a:t>le « diarga », ses femmes et certains de ses enfants soient tous bénéficiaires</a:t>
            </a:r>
            <a:r>
              <a:rPr lang="fr-FR" sz="2000" dirty="0">
                <a:ea typeface="Times New Roman" panose="02020603050405020304" pitchFamily="18" charset="0"/>
              </a:rPr>
              <a:t> ? C’est la situation dans mon quartier et tant d’autres à Kolda. </a:t>
            </a:r>
            <a:r>
              <a:rPr lang="fr-FR" sz="2000" b="1" dirty="0">
                <a:ea typeface="Times New Roman" panose="02020603050405020304" pitchFamily="18" charset="0"/>
              </a:rPr>
              <a:t>Il n’y a donc pas de transparence dans la sélection</a:t>
            </a:r>
            <a:r>
              <a:rPr lang="fr-FR" sz="2000" dirty="0">
                <a:ea typeface="Times New Roman" panose="02020603050405020304" pitchFamily="18" charset="0"/>
              </a:rPr>
              <a:t>. Malheureusement, </a:t>
            </a:r>
            <a:r>
              <a:rPr lang="fr-FR" sz="2000" b="1" dirty="0">
                <a:ea typeface="Times New Roman" panose="02020603050405020304" pitchFamily="18" charset="0"/>
              </a:rPr>
              <a:t>les revendications ne sont pas les bienvenues dans notre tradition</a:t>
            </a:r>
            <a:r>
              <a:rPr lang="fr-FR" sz="2000" dirty="0">
                <a:ea typeface="Times New Roman" panose="02020603050405020304" pitchFamily="18" charset="0"/>
              </a:rPr>
              <a:t>. Le diarga est un homme âgé et le fait de le critiquer est vu comme un acte d’indiscipline » (Femme, 59 ans, actrice locale, PNBSF Kolda).</a:t>
            </a:r>
            <a:endParaRPr lang="fr-FR" sz="2000" dirty="0"/>
          </a:p>
        </p:txBody>
      </p:sp>
      <p:sp>
        <p:nvSpPr>
          <p:cNvPr id="2" name="Rectangle 1"/>
          <p:cNvSpPr/>
          <p:nvPr/>
        </p:nvSpPr>
        <p:spPr>
          <a:xfrm>
            <a:off x="3769994" y="1235779"/>
            <a:ext cx="4155625" cy="369332"/>
          </a:xfrm>
          <a:prstGeom prst="rect">
            <a:avLst/>
          </a:prstGeom>
        </p:spPr>
        <p:txBody>
          <a:bodyPr wrap="none">
            <a:spAutoFit/>
          </a:bodyPr>
          <a:lstStyle/>
          <a:p>
            <a:pPr algn="ctr">
              <a:lnSpc>
                <a:spcPct val="100000"/>
              </a:lnSpc>
            </a:pPr>
            <a:r>
              <a:rPr lang="fr-FR" b="1" spc="-1" dirty="0">
                <a:solidFill>
                  <a:srgbClr val="3F3F3F"/>
                </a:solidFill>
                <a:latin typeface="+mj-lt"/>
                <a:ea typeface="Calibri"/>
                <a:cs typeface="Times New Roman" panose="02020603050405020304" pitchFamily="18" charset="0"/>
              </a:rPr>
              <a:t>Barrières liées au ciblage du PNBSF</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7"/>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21576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24</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custDataLst>
              <p:tags r:id="rId3"/>
            </p:custDataLst>
          </p:nvPr>
        </p:nvPicPr>
        <p:blipFill>
          <a:blip r:embed="rId7"/>
          <a:stretch>
            <a:fillRect/>
          </a:stretch>
        </p:blipFill>
        <p:spPr>
          <a:xfrm>
            <a:off x="954157" y="1841863"/>
            <a:ext cx="10446026" cy="4467496"/>
          </a:xfrm>
          <a:prstGeom prst="rect">
            <a:avLst/>
          </a:prstGeom>
        </p:spPr>
      </p:pic>
      <p:sp>
        <p:nvSpPr>
          <p:cNvPr id="3" name="Rectangle 2"/>
          <p:cNvSpPr/>
          <p:nvPr/>
        </p:nvSpPr>
        <p:spPr>
          <a:xfrm>
            <a:off x="3853543" y="1136469"/>
            <a:ext cx="4026503" cy="369332"/>
          </a:xfrm>
          <a:prstGeom prst="rect">
            <a:avLst/>
          </a:prstGeom>
        </p:spPr>
        <p:txBody>
          <a:bodyPr wrap="square">
            <a:spAutoFit/>
          </a:bodyPr>
          <a:lstStyle/>
          <a:p>
            <a:pPr algn="ctr">
              <a:lnSpc>
                <a:spcPct val="100000"/>
              </a:lnSpc>
            </a:pPr>
            <a:r>
              <a:rPr lang="fr-FR" b="1" spc="-1" dirty="0">
                <a:solidFill>
                  <a:srgbClr val="3F3F3F"/>
                </a:solidFill>
                <a:latin typeface="+mj-lt"/>
                <a:ea typeface="Calibri"/>
                <a:cs typeface="Times New Roman" panose="02020603050405020304" pitchFamily="18" charset="0"/>
              </a:rPr>
              <a:t>Barrières liées à l’accès au PNBSF</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8"/>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9">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04313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25</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157390F3-37B9-409E-88A1-5368CFA490A9}"/>
              </a:ext>
            </a:extLst>
          </p:cNvPr>
          <p:cNvSpPr txBox="1"/>
          <p:nvPr>
            <p:custDataLst>
              <p:tags r:id="rId3"/>
            </p:custDataLst>
          </p:nvPr>
        </p:nvSpPr>
        <p:spPr>
          <a:xfrm>
            <a:off x="589280" y="1513840"/>
            <a:ext cx="10622560" cy="369332"/>
          </a:xfrm>
          <a:prstGeom prst="rect">
            <a:avLst/>
          </a:prstGeom>
          <a:solidFill>
            <a:schemeClr val="bg1"/>
          </a:solidFill>
        </p:spPr>
        <p:txBody>
          <a:bodyPr wrap="square" rtlCol="0">
            <a:spAutoFit/>
          </a:bodyPr>
          <a:lstStyle/>
          <a:p>
            <a:pPr algn="ctr">
              <a:lnSpc>
                <a:spcPct val="100000"/>
              </a:lnSpc>
            </a:pPr>
            <a:r>
              <a:rPr lang="fr-FR" b="1" spc="-1" dirty="0">
                <a:solidFill>
                  <a:srgbClr val="3F3F3F"/>
                </a:solidFill>
                <a:latin typeface="+mj-lt"/>
                <a:ea typeface="Calibri"/>
                <a:cs typeface="Times New Roman" panose="02020603050405020304" pitchFamily="18" charset="0"/>
              </a:rPr>
              <a:t>Barrières liées à l’accès à la CEC</a:t>
            </a:r>
            <a:endParaRPr lang="fr-SN" b="1" spc="-1" dirty="0">
              <a:solidFill>
                <a:srgbClr val="000000"/>
              </a:solidFill>
              <a:latin typeface="+mj-lt"/>
              <a:cs typeface="Times New Roman" panose="02020603050405020304" pitchFamily="18" charset="0"/>
            </a:endParaRPr>
          </a:p>
        </p:txBody>
      </p:sp>
      <p:pic>
        <p:nvPicPr>
          <p:cNvPr id="8" name="Image 7" descr="https://lh5.googleusercontent.com/1EmAhyG4B-QZiPhcBdNYxZDEBKDrGgLoOtGcIlUn1pboTfkojm_0A5cR1oaFd-41ZjOL6iCTKT2ZJJgMKtrTtniu1R0FvDj7VeiZfb5k4HkVVpDUYO2McPyG0m0pXtkQB_t-uU4">
            <a:extLst>
              <a:ext uri="{FF2B5EF4-FFF2-40B4-BE49-F238E27FC236}">
                <a16:creationId xmlns:a16="http://schemas.microsoft.com/office/drawing/2014/main" id="{5E9FB4ED-439E-4129-AA3A-7E9568B91385}"/>
              </a:ext>
            </a:extLst>
          </p:cNvPr>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060440" y="2155370"/>
            <a:ext cx="5114926" cy="3645989"/>
          </a:xfrm>
          <a:prstGeom prst="rect">
            <a:avLst/>
          </a:prstGeom>
          <a:solidFill>
            <a:schemeClr val="bg1"/>
          </a:solidFill>
          <a:ln>
            <a:noFill/>
          </a:ln>
        </p:spPr>
      </p:pic>
      <p:sp>
        <p:nvSpPr>
          <p:cNvPr id="10" name="Rectangle 9">
            <a:extLst>
              <a:ext uri="{FF2B5EF4-FFF2-40B4-BE49-F238E27FC236}">
                <a16:creationId xmlns:a16="http://schemas.microsoft.com/office/drawing/2014/main" id="{1B8CF6C4-1B1B-4360-AF25-EB4DF194B4AB}"/>
              </a:ext>
            </a:extLst>
          </p:cNvPr>
          <p:cNvSpPr/>
          <p:nvPr>
            <p:custDataLst>
              <p:tags r:id="rId5"/>
            </p:custDataLst>
          </p:nvPr>
        </p:nvSpPr>
        <p:spPr>
          <a:xfrm>
            <a:off x="589280" y="2346960"/>
            <a:ext cx="5114926" cy="2246769"/>
          </a:xfrm>
          <a:prstGeom prst="rect">
            <a:avLst/>
          </a:prstGeom>
          <a:solidFill>
            <a:schemeClr val="bg1"/>
          </a:solidFill>
        </p:spPr>
        <p:txBody>
          <a:bodyPr wrap="square">
            <a:spAutoFit/>
          </a:bodyPr>
          <a:lstStyle/>
          <a:p>
            <a:pPr marL="360000" algn="just">
              <a:spcBef>
                <a:spcPts val="600"/>
              </a:spcBef>
              <a:spcAft>
                <a:spcPts val="0"/>
              </a:spcAft>
            </a:pPr>
            <a:r>
              <a:rPr lang="fr-FR" sz="2000" dirty="0">
                <a:ea typeface="Calibri" panose="020F0502020204030204" pitchFamily="34" charset="0"/>
              </a:rPr>
              <a:t>L’exigence de mobilité vers les structures de santé, la non-complétude des services et l’inadaptabilité des infrastructures à la condition des personnes handicapées constituent les contraintes majeures à l’accès aux services de la CEC.</a:t>
            </a:r>
          </a:p>
        </p:txBody>
      </p:sp>
      <p:pic>
        <p:nvPicPr>
          <p:cNvPr id="11" name="Image 10"/>
          <p:cNvPicPr>
            <a:picLocks noChangeAspect="1"/>
          </p:cNvPicPr>
          <p:nvPr>
            <p:custDataLst>
              <p:tags r:id="rId6"/>
            </p:custDataLst>
          </p:nvPr>
        </p:nvPicPr>
        <p:blipFill>
          <a:blip r:embed="rId10"/>
          <a:stretch>
            <a:fillRect/>
          </a:stretch>
        </p:blipFill>
        <p:spPr>
          <a:xfrm>
            <a:off x="1352550" y="233472"/>
            <a:ext cx="9486900" cy="942185"/>
          </a:xfrm>
          <a:prstGeom prst="rect">
            <a:avLst/>
          </a:prstGeom>
        </p:spPr>
      </p:pic>
      <p:pic>
        <p:nvPicPr>
          <p:cNvPr id="12" name="Picture 2"/>
          <p:cNvPicPr>
            <a:picLocks noGrp="1" noChangeAspect="1"/>
          </p:cNvPicPr>
          <p:nvPr>
            <p:ph idx="1"/>
          </p:nvPr>
        </p:nvPicPr>
        <p:blipFill>
          <a:blip r:embed="rId11">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37404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26</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10160"/>
            <a:ext cx="11369040" cy="811760"/>
          </a:xfrm>
          <a:prstGeom prst="rect">
            <a:avLst/>
          </a:prstGeom>
          <a:noFill/>
          <a:ln w="0">
            <a:noFill/>
          </a:ln>
        </p:spPr>
        <p:txBody>
          <a:bodyPr anchor="b">
            <a:normAutofit/>
          </a:bodyPr>
          <a:lstStyle/>
          <a:p>
            <a:pPr algn="ctr">
              <a:lnSpc>
                <a:spcPct val="100000"/>
              </a:lnSpc>
            </a:pPr>
            <a:endParaRPr lang="fr-SN" sz="3000" b="1" spc="-1" dirty="0">
              <a:solidFill>
                <a:srgbClr val="0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ACFC3DC-E833-4B77-9DD8-629AB59472EF}"/>
              </a:ext>
            </a:extLst>
          </p:cNvPr>
          <p:cNvSpPr/>
          <p:nvPr>
            <p:custDataLst>
              <p:tags r:id="rId3"/>
            </p:custDataLst>
          </p:nvPr>
        </p:nvSpPr>
        <p:spPr>
          <a:xfrm>
            <a:off x="1148080" y="1408132"/>
            <a:ext cx="10063760" cy="3266985"/>
          </a:xfrm>
          <a:prstGeom prst="rect">
            <a:avLst/>
          </a:prstGeom>
          <a:solidFill>
            <a:schemeClr val="bg1"/>
          </a:solidFill>
        </p:spPr>
        <p:txBody>
          <a:bodyPr wrap="square">
            <a:spAutoFit/>
          </a:bodyPr>
          <a:lstStyle/>
          <a:p>
            <a:pPr algn="just">
              <a:lnSpc>
                <a:spcPct val="150000"/>
              </a:lnSpc>
              <a:spcAft>
                <a:spcPts val="0"/>
              </a:spcAft>
            </a:pPr>
            <a:endParaRPr lang="fr-FR" sz="2000" dirty="0">
              <a:ea typeface="Times New Roman" panose="02020603050405020304" pitchFamily="18" charset="0"/>
            </a:endParaRPr>
          </a:p>
          <a:p>
            <a:pPr algn="just">
              <a:lnSpc>
                <a:spcPct val="150000"/>
              </a:lnSpc>
              <a:spcAft>
                <a:spcPts val="0"/>
              </a:spcAft>
            </a:pPr>
            <a:r>
              <a:rPr lang="fr-FR" sz="2000" dirty="0">
                <a:ea typeface="Times New Roman" panose="02020603050405020304" pitchFamily="18" charset="0"/>
              </a:rPr>
              <a:t>« (…) </a:t>
            </a:r>
            <a:r>
              <a:rPr lang="fr-FR" sz="2000" b="1" dirty="0">
                <a:ea typeface="Times New Roman" panose="02020603050405020304" pitchFamily="18" charset="0"/>
              </a:rPr>
              <a:t>tout n’est pas respecté</a:t>
            </a:r>
            <a:r>
              <a:rPr lang="fr-FR" sz="2000" dirty="0">
                <a:ea typeface="Times New Roman" panose="02020603050405020304" pitchFamily="18" charset="0"/>
              </a:rPr>
              <a:t> et si je te parle de la CMU par exemple, il y a beaucoup de fonds qui arrivent dans les structures sanitaires et </a:t>
            </a:r>
            <a:r>
              <a:rPr lang="fr-FR" sz="2000" b="1" dirty="0">
                <a:ea typeface="Times New Roman" panose="02020603050405020304" pitchFamily="18" charset="0"/>
              </a:rPr>
              <a:t>si les paiements ne sont pas à jour, les structures de santé refusent catégoriquement de prendre en charge gratuitement les malades</a:t>
            </a:r>
            <a:r>
              <a:rPr lang="fr-FR" sz="2000" dirty="0">
                <a:ea typeface="Times New Roman" panose="02020603050405020304" pitchFamily="18" charset="0"/>
              </a:rPr>
              <a:t> couverts par la CMU. Ce qui est tout à fait normal parce qu’à la longue, </a:t>
            </a:r>
            <a:r>
              <a:rPr lang="fr-FR" sz="2000" b="1" dirty="0">
                <a:ea typeface="Times New Roman" panose="02020603050405020304" pitchFamily="18" charset="0"/>
              </a:rPr>
              <a:t>cela peut impacter financièrement leur structure</a:t>
            </a:r>
            <a:r>
              <a:rPr lang="fr-FR" sz="2000" dirty="0">
                <a:ea typeface="Times New Roman" panose="02020603050405020304" pitchFamily="18" charset="0"/>
              </a:rPr>
              <a:t> » (homme, 52 ans, acteur institutionnel PNBSF, Saint-Louis).</a:t>
            </a:r>
            <a:endParaRPr lang="fr-FR" sz="2000" dirty="0">
              <a:effectLst/>
              <a:ea typeface="Calibri" panose="020F0502020204030204" pitchFamily="34" charset="0"/>
            </a:endParaRPr>
          </a:p>
        </p:txBody>
      </p:sp>
      <p:sp>
        <p:nvSpPr>
          <p:cNvPr id="2" name="Rectangle 1"/>
          <p:cNvSpPr/>
          <p:nvPr/>
        </p:nvSpPr>
        <p:spPr>
          <a:xfrm>
            <a:off x="2264398" y="1038800"/>
            <a:ext cx="7297447" cy="461665"/>
          </a:xfrm>
          <a:prstGeom prst="rect">
            <a:avLst/>
          </a:prstGeom>
        </p:spPr>
        <p:txBody>
          <a:bodyPr wrap="none">
            <a:spAutoFit/>
          </a:bodyPr>
          <a:lstStyle/>
          <a:p>
            <a:pPr algn="ctr">
              <a:lnSpc>
                <a:spcPct val="100000"/>
              </a:lnSpc>
            </a:pPr>
            <a:r>
              <a:rPr lang="fr-FR" sz="2400" b="1" spc="-1" dirty="0">
                <a:solidFill>
                  <a:srgbClr val="3F3F3F"/>
                </a:solidFill>
                <a:latin typeface="+mj-lt"/>
                <a:ea typeface="Calibri"/>
                <a:cs typeface="Times New Roman" panose="02020603050405020304" pitchFamily="18" charset="0"/>
              </a:rPr>
              <a:t>Barrières d’accès aux services de gratuité  CMU </a:t>
            </a:r>
            <a:endParaRPr lang="fr-SN" sz="2400"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7"/>
          <a:stretch>
            <a:fillRect/>
          </a:stretch>
        </p:blipFill>
        <p:spPr>
          <a:xfrm>
            <a:off x="1352550" y="233473"/>
            <a:ext cx="9486900" cy="805328"/>
          </a:xfrm>
          <a:prstGeom prst="rect">
            <a:avLst/>
          </a:prstGeom>
        </p:spPr>
      </p:pic>
      <p:pic>
        <p:nvPicPr>
          <p:cNvPr id="10" name="Picture 2"/>
          <p:cNvPicPr>
            <a:picLocks noGrp="1" noChangeAspect="1"/>
          </p:cNvPicPr>
          <p:nvPr>
            <p:ph idx="1"/>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62876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cs typeface="Times New Roman" panose="02020603050405020304" pitchFamily="18" charset="0"/>
              </a:rPr>
              <a:t>6. DURABILITE DES PROGRAMMES</a:t>
            </a: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27</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49602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28</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297953"/>
            <a:ext cx="11369040" cy="811760"/>
          </a:xfrm>
          <a:prstGeom prst="rect">
            <a:avLst/>
          </a:prstGeom>
          <a:noFill/>
          <a:ln w="0">
            <a:noFill/>
          </a:ln>
        </p:spPr>
        <p:txBody>
          <a:bodyPr anchor="b">
            <a:normAutofit/>
          </a:bodyPr>
          <a:lstStyle/>
          <a:p>
            <a:pPr algn="ctr">
              <a:lnSpc>
                <a:spcPct val="100000"/>
              </a:lnSpc>
            </a:pPr>
            <a:endParaRPr lang="fr-SN" sz="4000" b="1" spc="-1" dirty="0">
              <a:solidFill>
                <a:srgbClr val="000000"/>
              </a:solidFill>
              <a:latin typeface="Times New Roman" panose="02020603050405020304" pitchFamily="18" charset="0"/>
              <a:cs typeface="Times New Roman" panose="02020603050405020304" pitchFamily="18" charset="0"/>
            </a:endParaRPr>
          </a:p>
        </p:txBody>
      </p:sp>
      <p:sp>
        <p:nvSpPr>
          <p:cNvPr id="2" name="ZoneTexte 1"/>
          <p:cNvSpPr txBox="1"/>
          <p:nvPr>
            <p:custDataLst>
              <p:tags r:id="rId3"/>
            </p:custDataLst>
          </p:nvPr>
        </p:nvSpPr>
        <p:spPr>
          <a:xfrm>
            <a:off x="1023480" y="1666240"/>
            <a:ext cx="10073920" cy="2400657"/>
          </a:xfrm>
          <a:prstGeom prst="rect">
            <a:avLst/>
          </a:prstGeom>
          <a:solidFill>
            <a:schemeClr val="bg1"/>
          </a:solidFill>
        </p:spPr>
        <p:txBody>
          <a:bodyPr wrap="square" rtlCol="0">
            <a:spAutoFit/>
          </a:bodyPr>
          <a:lstStyle/>
          <a:p>
            <a:pPr algn="just">
              <a:lnSpc>
                <a:spcPct val="150000"/>
              </a:lnSpc>
            </a:pPr>
            <a:r>
              <a:rPr lang="fr-FR" sz="2000" dirty="0">
                <a:cs typeface="Times New Roman" panose="02020603050405020304" pitchFamily="18" charset="0"/>
              </a:rPr>
              <a:t>« Il suffit de mettre sur la table la question de l’institutionnalisation. Pour moi, </a:t>
            </a:r>
            <a:r>
              <a:rPr lang="fr-FR" sz="2000" b="1" dirty="0">
                <a:cs typeface="Times New Roman" panose="02020603050405020304" pitchFamily="18" charset="0"/>
              </a:rPr>
              <a:t>la durabilité dépend de deux priorités </a:t>
            </a:r>
            <a:r>
              <a:rPr lang="fr-FR" sz="2000" dirty="0">
                <a:cs typeface="Times New Roman" panose="02020603050405020304" pitchFamily="18" charset="0"/>
              </a:rPr>
              <a:t>: </a:t>
            </a:r>
            <a:r>
              <a:rPr lang="fr-FR" sz="2000" b="1" dirty="0">
                <a:cs typeface="Times New Roman" panose="02020603050405020304" pitchFamily="18" charset="0"/>
              </a:rPr>
              <a:t>la sécurisation des financements </a:t>
            </a:r>
            <a:r>
              <a:rPr lang="fr-FR" sz="2000" dirty="0">
                <a:cs typeface="Times New Roman" panose="02020603050405020304" pitchFamily="18" charset="0"/>
              </a:rPr>
              <a:t>et </a:t>
            </a:r>
            <a:r>
              <a:rPr lang="fr-FR" sz="2000" b="1" dirty="0">
                <a:cs typeface="Times New Roman" panose="02020603050405020304" pitchFamily="18" charset="0"/>
              </a:rPr>
              <a:t>l’institutionnalisation des programmes de filets sociaux </a:t>
            </a:r>
            <a:r>
              <a:rPr lang="fr-FR" sz="2000" dirty="0">
                <a:cs typeface="Times New Roman" panose="02020603050405020304" pitchFamily="18" charset="0"/>
              </a:rPr>
              <a:t>(...). Il faut vraiment penser à l’institutionnalisation, car tout le monde veut tirer profit sur les fruits de la croissance » (Homme, acteur institutionnel PNBSF, Dakar).</a:t>
            </a:r>
          </a:p>
        </p:txBody>
      </p:sp>
      <p:sp>
        <p:nvSpPr>
          <p:cNvPr id="3" name="Rectangle 2"/>
          <p:cNvSpPr/>
          <p:nvPr/>
        </p:nvSpPr>
        <p:spPr>
          <a:xfrm>
            <a:off x="3448594" y="1109713"/>
            <a:ext cx="4685592" cy="369332"/>
          </a:xfrm>
          <a:prstGeom prst="rect">
            <a:avLst/>
          </a:prstGeom>
        </p:spPr>
        <p:txBody>
          <a:bodyPr wrap="square">
            <a:spAutoFit/>
          </a:bodyPr>
          <a:lstStyle/>
          <a:p>
            <a:pPr algn="ctr">
              <a:lnSpc>
                <a:spcPct val="100000"/>
              </a:lnSpc>
            </a:pPr>
            <a:r>
              <a:rPr lang="fr-FR" b="1" spc="-1" dirty="0">
                <a:solidFill>
                  <a:srgbClr val="3F3F3F"/>
                </a:solidFill>
                <a:latin typeface="+mj-lt"/>
                <a:cs typeface="Times New Roman" panose="02020603050405020304" pitchFamily="18" charset="0"/>
              </a:rPr>
              <a:t>Perceptions sur la durabilité du PNBSF</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7"/>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73457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81026" y="0"/>
            <a:ext cx="10515600" cy="835040"/>
          </a:xfrm>
        </p:spPr>
        <p:txBody>
          <a:bodyPr>
            <a:normAutofit fontScale="90000"/>
          </a:bodyPr>
          <a:lstStyle/>
          <a:p>
            <a:pPr algn="ctr">
              <a:lnSpc>
                <a:spcPct val="150000"/>
              </a:lnSpc>
            </a:pP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custDataLst>
              <p:tags r:id="rId2"/>
            </p:custDataLst>
          </p:nvPr>
        </p:nvSpPr>
        <p:spPr>
          <a:xfrm>
            <a:off x="619124" y="1544320"/>
            <a:ext cx="11298555" cy="4206240"/>
          </a:xfrm>
          <a:solidFill>
            <a:schemeClr val="bg1"/>
          </a:solidFill>
        </p:spPr>
        <p:txBody>
          <a:bodyPr>
            <a:normAutofit/>
          </a:bodyPr>
          <a:lstStyle/>
          <a:p>
            <a:pPr>
              <a:lnSpc>
                <a:spcPct val="150000"/>
              </a:lnSpc>
            </a:pPr>
            <a:r>
              <a:rPr lang="fr-FR" sz="2000" dirty="0">
                <a:cs typeface="Times New Roman" panose="02020603050405020304" pitchFamily="18" charset="0"/>
              </a:rPr>
              <a:t>L’accès à suffisamment d’informations et l’effectivité des services sont des déterminants de la satisfaction des bénéficiaires.</a:t>
            </a:r>
          </a:p>
          <a:p>
            <a:pPr algn="just">
              <a:lnSpc>
                <a:spcPct val="150000"/>
              </a:lnSpc>
            </a:pPr>
            <a:r>
              <a:rPr lang="fr-FR" sz="2000" dirty="0">
                <a:cs typeface="Times New Roman" panose="02020603050405020304" pitchFamily="18" charset="0"/>
              </a:rPr>
              <a:t>Faible intégration de la CEC dans le dispositif des politiques de protection sociale.</a:t>
            </a:r>
          </a:p>
          <a:p>
            <a:pPr algn="just">
              <a:lnSpc>
                <a:spcPct val="150000"/>
              </a:lnSpc>
            </a:pPr>
            <a:r>
              <a:rPr lang="fr-FR" sz="2000" dirty="0">
                <a:cs typeface="Times New Roman" panose="02020603050405020304" pitchFamily="18" charset="0"/>
              </a:rPr>
              <a:t>Conformité entre la satisfaction des bénéficiaires et la couverture de leurs besoins.</a:t>
            </a:r>
          </a:p>
          <a:p>
            <a:pPr>
              <a:lnSpc>
                <a:spcPct val="150000"/>
              </a:lnSpc>
            </a:pPr>
            <a:r>
              <a:rPr lang="fr-FR" sz="2000" dirty="0">
                <a:cs typeface="Times New Roman" panose="02020603050405020304" pitchFamily="18" charset="0"/>
              </a:rPr>
              <a:t>L’adhésion aux mutuelles comme alternative aux frais supplémentaires induits par la non-complétude des services et les ruptures de médicaments.</a:t>
            </a:r>
          </a:p>
        </p:txBody>
      </p:sp>
      <p:sp>
        <p:nvSpPr>
          <p:cNvPr id="5" name="Espace réservé du numéro de diapositive 4"/>
          <p:cNvSpPr>
            <a:spLocks noGrp="1"/>
          </p:cNvSpPr>
          <p:nvPr>
            <p:ph type="sldNum" sz="quarter" idx="12"/>
            <p:custDataLst>
              <p:tags r:id="rId3"/>
            </p:custDataLst>
          </p:nvPr>
        </p:nvSpPr>
        <p:spPr/>
        <p:txBody>
          <a:bodyPr/>
          <a:lstStyle/>
          <a:p>
            <a:fld id="{A4F9CCEA-D5A7-458F-B5F9-1AE04233F752}" type="slidenum">
              <a:rPr lang="fr-FR" smtClean="0"/>
              <a:t>29</a:t>
            </a:fld>
            <a:endParaRPr lang="fr-FR"/>
          </a:p>
        </p:txBody>
      </p:sp>
      <p:sp>
        <p:nvSpPr>
          <p:cNvPr id="4" name="Rectangle 3"/>
          <p:cNvSpPr/>
          <p:nvPr/>
        </p:nvSpPr>
        <p:spPr>
          <a:xfrm>
            <a:off x="3794482" y="1174988"/>
            <a:ext cx="2377574" cy="369332"/>
          </a:xfrm>
          <a:prstGeom prst="rect">
            <a:avLst/>
          </a:prstGeom>
        </p:spPr>
        <p:txBody>
          <a:bodyPr wrap="none">
            <a:spAutoFit/>
          </a:bodyPr>
          <a:lstStyle/>
          <a:p>
            <a:r>
              <a:rPr lang="fr-FR" b="1" dirty="0">
                <a:latin typeface="+mj-lt"/>
                <a:cs typeface="Times New Roman" panose="02020603050405020304" pitchFamily="18" charset="0"/>
              </a:rPr>
              <a:t>Mise en perspective</a:t>
            </a:r>
            <a:endParaRPr lang="fr-FR" dirty="0">
              <a:latin typeface="+mj-lt"/>
            </a:endParaRPr>
          </a:p>
        </p:txBody>
      </p:sp>
      <p:pic>
        <p:nvPicPr>
          <p:cNvPr id="6" name="Image 5"/>
          <p:cNvPicPr>
            <a:picLocks noChangeAspect="1"/>
          </p:cNvPicPr>
          <p:nvPr>
            <p:custDataLst>
              <p:tags r:id="rId4"/>
            </p:custDataLst>
          </p:nvPr>
        </p:nvPicPr>
        <p:blipFill>
          <a:blip r:embed="rId6"/>
          <a:stretch>
            <a:fillRect/>
          </a:stretch>
        </p:blipFill>
        <p:spPr>
          <a:xfrm>
            <a:off x="960664" y="-55876"/>
            <a:ext cx="9486900" cy="942185"/>
          </a:xfrm>
          <a:prstGeom prst="rect">
            <a:avLst/>
          </a:prstGeom>
        </p:spPr>
      </p:pic>
      <p:pic>
        <p:nvPicPr>
          <p:cNvPr id="7" name="Picture 2"/>
          <p:cNvPicPr>
            <a:picLocks noChangeAspect="1"/>
          </p:cNvPicPr>
          <p:nvPr/>
        </p:nvPicPr>
        <p:blipFill>
          <a:blip r:embed="rId7">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295751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750277" y="1053550"/>
            <a:ext cx="10689883" cy="4980640"/>
          </a:xfrm>
          <a:solidFill>
            <a:schemeClr val="bg1"/>
          </a:solidFill>
        </p:spPr>
        <p:txBody>
          <a:bodyPr>
            <a:normAutofit fontScale="92500" lnSpcReduction="20000"/>
          </a:bodyPr>
          <a:lstStyle/>
          <a:p>
            <a:pPr marL="0" indent="0" algn="ctr">
              <a:lnSpc>
                <a:spcPct val="200000"/>
              </a:lnSpc>
              <a:spcBef>
                <a:spcPts val="1200"/>
              </a:spcBef>
              <a:spcAft>
                <a:spcPts val="1200"/>
              </a:spcAft>
              <a:buNone/>
            </a:pPr>
            <a:r>
              <a:rPr lang="fr-SN" sz="2600" b="1" spc="-1" dirty="0">
                <a:ea typeface="AppleSystemUIFont"/>
                <a:cs typeface="Times New Roman" panose="02020603050405020304" pitchFamily="18" charset="0"/>
              </a:rPr>
              <a:t>Contexte national de la PS</a:t>
            </a:r>
          </a:p>
          <a:p>
            <a:pPr algn="just">
              <a:lnSpc>
                <a:spcPct val="120000"/>
              </a:lnSpc>
              <a:spcBef>
                <a:spcPts val="1200"/>
              </a:spcBef>
              <a:spcAft>
                <a:spcPts val="1200"/>
              </a:spcAft>
            </a:pPr>
            <a:r>
              <a:rPr lang="fr-FR" sz="2200" dirty="0">
                <a:cs typeface="Times New Roman" panose="02020603050405020304" pitchFamily="18" charset="0"/>
              </a:rPr>
              <a:t>Des politiques sociales devenues plus faibles depuis les plans d’ajustement structurel (PAS),</a:t>
            </a:r>
          </a:p>
          <a:p>
            <a:pPr algn="just">
              <a:lnSpc>
                <a:spcPct val="120000"/>
              </a:lnSpc>
              <a:spcBef>
                <a:spcPts val="1200"/>
              </a:spcBef>
              <a:spcAft>
                <a:spcPts val="1200"/>
              </a:spcAft>
            </a:pPr>
            <a:r>
              <a:rPr lang="fr-FR" sz="2200" dirty="0">
                <a:cs typeface="Times New Roman" panose="02020603050405020304" pitchFamily="18" charset="0"/>
              </a:rPr>
              <a:t>Un accent mis sur la demande sociale par les politiques publiques : 2000 à 2012 puis 2012 à 2022, PSE, diversification des stratégies de protection sociale,</a:t>
            </a:r>
          </a:p>
          <a:p>
            <a:pPr algn="just">
              <a:lnSpc>
                <a:spcPct val="120000"/>
              </a:lnSpc>
              <a:spcBef>
                <a:spcPts val="1200"/>
              </a:spcBef>
              <a:spcAft>
                <a:spcPts val="1200"/>
              </a:spcAft>
            </a:pPr>
            <a:r>
              <a:rPr lang="fr-FR" sz="2200" dirty="0">
                <a:cs typeface="Times New Roman" panose="02020603050405020304" pitchFamily="18" charset="0"/>
              </a:rPr>
              <a:t>Taux de pauvreté  37,8% en 2019 (EHCVM 2018/2019),</a:t>
            </a:r>
          </a:p>
          <a:p>
            <a:pPr algn="just">
              <a:lnSpc>
                <a:spcPct val="120000"/>
              </a:lnSpc>
              <a:spcBef>
                <a:spcPts val="1200"/>
              </a:spcBef>
              <a:spcAft>
                <a:spcPts val="1200"/>
              </a:spcAft>
            </a:pPr>
            <a:r>
              <a:rPr lang="fr-FR" sz="2200" dirty="0">
                <a:cs typeface="Times New Roman" panose="02020603050405020304" pitchFamily="18" charset="0"/>
              </a:rPr>
              <a:t>En 2019, seuls 17,5% des ménages sénégalais bénéficient d’une couverture sociale selon une étude du LARTES (2021),</a:t>
            </a:r>
          </a:p>
          <a:p>
            <a:pPr algn="just">
              <a:lnSpc>
                <a:spcPct val="120000"/>
              </a:lnSpc>
              <a:spcBef>
                <a:spcPts val="1200"/>
              </a:spcBef>
              <a:spcAft>
                <a:spcPts val="1200"/>
              </a:spcAft>
            </a:pPr>
            <a:r>
              <a:rPr lang="fr-FR" sz="2200" dirty="0">
                <a:cs typeface="Times New Roman" panose="02020603050405020304" pitchFamily="18" charset="0"/>
              </a:rPr>
              <a:t>Urgence d’offrir une PS aux couches vulnérables : employés du secteur informel et du monde rural (80% de la population du Sénégal).</a:t>
            </a:r>
          </a:p>
          <a:p>
            <a:pPr algn="just">
              <a:lnSpc>
                <a:spcPct val="200000"/>
              </a:lnSpc>
              <a:spcBef>
                <a:spcPts val="1200"/>
              </a:spcBef>
              <a:spcAft>
                <a:spcPts val="1200"/>
              </a:spcAft>
            </a:pPr>
            <a:endParaRPr lang="fr-FR" sz="1800" dirty="0">
              <a:cs typeface="Times New Roman" panose="02020603050405020304" pitchFamily="18" charset="0"/>
            </a:endParaRPr>
          </a:p>
        </p:txBody>
      </p:sp>
      <p:sp>
        <p:nvSpPr>
          <p:cNvPr id="4" name="Espace réservé du numéro de diapositive 3"/>
          <p:cNvSpPr>
            <a:spLocks noGrp="1"/>
          </p:cNvSpPr>
          <p:nvPr>
            <p:ph type="sldNum" sz="quarter" idx="12"/>
            <p:custDataLst>
              <p:tags r:id="rId2"/>
            </p:custDataLst>
          </p:nvPr>
        </p:nvSpPr>
        <p:spPr/>
        <p:txBody>
          <a:bodyPr/>
          <a:lstStyle/>
          <a:p>
            <a:fld id="{A4F9CCEA-D5A7-458F-B5F9-1AE04233F752}" type="slidenum">
              <a:rPr lang="fr-FR" smtClean="0"/>
              <a:t>3</a:t>
            </a:fld>
            <a:endParaRPr lang="fr-FR"/>
          </a:p>
        </p:txBody>
      </p:sp>
      <p:sp>
        <p:nvSpPr>
          <p:cNvPr id="7" name="Google Shape;112;p2">
            <a:extLst>
              <a:ext uri="{FF2B5EF4-FFF2-40B4-BE49-F238E27FC236}">
                <a16:creationId xmlns:a16="http://schemas.microsoft.com/office/drawing/2014/main" id="{95855B61-8796-4776-B411-8D8D827DD617}"/>
              </a:ext>
            </a:extLst>
          </p:cNvPr>
          <p:cNvSpPr txBox="1"/>
          <p:nvPr>
            <p:custDataLst>
              <p:tags r:id="rId3"/>
            </p:custDataLst>
          </p:nvPr>
        </p:nvSpPr>
        <p:spPr>
          <a:xfrm>
            <a:off x="182880" y="-10160"/>
            <a:ext cx="11755120" cy="811760"/>
          </a:xfrm>
          <a:prstGeom prst="rect">
            <a:avLst/>
          </a:prstGeom>
          <a:noFill/>
          <a:ln w="0">
            <a:noFill/>
          </a:ln>
        </p:spPr>
        <p:txBody>
          <a:bodyPr anchor="b">
            <a:normAutofit/>
          </a:bodyPr>
          <a:lstStyle/>
          <a:p>
            <a:pPr algn="ctr"/>
            <a:r>
              <a:rPr lang="fr-SN" sz="3600" b="1" spc="-1" dirty="0">
                <a:latin typeface="Times New Roman" panose="02020603050405020304" pitchFamily="18" charset="0"/>
                <a:ea typeface="AppleSystemUIFont"/>
                <a:cs typeface="Times New Roman" panose="02020603050405020304" pitchFamily="18" charset="0"/>
              </a:rPr>
              <a:t>Contexte national de la PS (1/2)</a:t>
            </a:r>
          </a:p>
        </p:txBody>
      </p:sp>
      <p:pic>
        <p:nvPicPr>
          <p:cNvPr id="5" name="Image 4"/>
          <p:cNvPicPr>
            <a:picLocks noChangeAspect="1"/>
          </p:cNvPicPr>
          <p:nvPr>
            <p:custDataLst>
              <p:tags r:id="rId4"/>
            </p:custDataLst>
          </p:nvPr>
        </p:nvPicPr>
        <p:blipFill>
          <a:blip r:embed="rId6"/>
          <a:stretch>
            <a:fillRect/>
          </a:stretch>
        </p:blipFill>
        <p:spPr>
          <a:xfrm>
            <a:off x="1352550" y="233472"/>
            <a:ext cx="9486900" cy="942185"/>
          </a:xfrm>
          <a:prstGeom prst="rect">
            <a:avLst/>
          </a:prstGeom>
        </p:spPr>
      </p:pic>
      <p:pic>
        <p:nvPicPr>
          <p:cNvPr id="6" name="Picture 2"/>
          <p:cNvPicPr>
            <a:picLocks noChangeAspect="1"/>
          </p:cNvPicPr>
          <p:nvPr/>
        </p:nvPicPr>
        <p:blipFill>
          <a:blip r:embed="rId7">
            <a:alphaModFix amt="37000"/>
          </a:blip>
          <a:srcRect/>
          <a:stretch>
            <a:fillRect/>
          </a:stretch>
        </p:blipFill>
        <p:spPr>
          <a:xfrm>
            <a:off x="6340283" y="1590493"/>
            <a:ext cx="4442561" cy="4351338"/>
          </a:xfrm>
          <a:prstGeom prst="rect">
            <a:avLst/>
          </a:prstGeom>
        </p:spPr>
      </p:pic>
    </p:spTree>
    <p:extLst>
      <p:ext uri="{BB962C8B-B14F-4D97-AF65-F5344CB8AC3E}">
        <p14:creationId xmlns:p14="http://schemas.microsoft.com/office/powerpoint/2010/main" val="371258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1267096"/>
            <a:ext cx="10058040" cy="4670383"/>
          </a:xfrm>
          <a:solidFill>
            <a:schemeClr val="bg1"/>
          </a:solidFill>
        </p:spPr>
        <p:txBody>
          <a:bodyPr/>
          <a:lstStyle/>
          <a:p>
            <a:pPr algn="ctr"/>
            <a:r>
              <a:rPr lang="fr-FR" sz="3200" b="1" dirty="0">
                <a:cs typeface="Times New Roman" panose="02020603050405020304" pitchFamily="18" charset="0"/>
              </a:rPr>
              <a:t>7. RECOMMANDATIONS</a:t>
            </a: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30</a:t>
            </a:fld>
            <a:endParaRPr lang="fr-FR"/>
          </a:p>
        </p:txBody>
      </p:sp>
      <p:pic>
        <p:nvPicPr>
          <p:cNvPr id="5" name="Image 4"/>
          <p:cNvPicPr>
            <a:picLocks noChangeAspect="1"/>
          </p:cNvPicPr>
          <p:nvPr>
            <p:custDataLst>
              <p:tags r:id="rId3"/>
            </p:custDataLst>
          </p:nvPr>
        </p:nvPicPr>
        <p:blipFill>
          <a:blip r:embed="rId5"/>
          <a:stretch>
            <a:fillRect/>
          </a:stretch>
        </p:blipFill>
        <p:spPr>
          <a:xfrm>
            <a:off x="1352550" y="233472"/>
            <a:ext cx="9486900" cy="942185"/>
          </a:xfrm>
          <a:prstGeom prst="rect">
            <a:avLst/>
          </a:prstGeom>
        </p:spPr>
      </p:pic>
      <p:pic>
        <p:nvPicPr>
          <p:cNvPr id="6" name="Picture 2"/>
          <p:cNvPicPr>
            <a:picLocks noGrp="1" noChangeAspect="1"/>
          </p:cNvPicPr>
          <p:nvPr>
            <p:ph idx="1"/>
          </p:nvPr>
        </p:nvPicPr>
        <p:blipFill>
          <a:blip r:embed="rId6">
            <a:alphaModFix amt="37000"/>
          </a:blip>
          <a:srcRect/>
          <a:stretch>
            <a:fillRect/>
          </a:stretch>
        </p:blipFill>
        <p:spPr>
          <a:xfrm>
            <a:off x="4010297" y="1825625"/>
            <a:ext cx="4306983" cy="4351338"/>
          </a:xfrm>
          <a:prstGeom prst="rect">
            <a:avLst/>
          </a:prstGeom>
        </p:spPr>
      </p:pic>
    </p:spTree>
    <p:extLst>
      <p:ext uri="{BB962C8B-B14F-4D97-AF65-F5344CB8AC3E}">
        <p14:creationId xmlns:p14="http://schemas.microsoft.com/office/powerpoint/2010/main" val="296970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560"/>
            <a:ext cx="10058040" cy="601714"/>
          </a:xfrm>
        </p:spPr>
        <p:txBody>
          <a:bodyPr/>
          <a:lstStyle/>
          <a:p>
            <a:pPr algn="ctr"/>
            <a:r>
              <a:rPr lang="fr-FR" dirty="0"/>
              <a:t> </a:t>
            </a:r>
            <a:endParaRPr lang="fr-FR" sz="2400" dirty="0"/>
          </a:p>
        </p:txBody>
      </p:sp>
      <p:sp>
        <p:nvSpPr>
          <p:cNvPr id="3" name="Espace réservé du texte 2"/>
          <p:cNvSpPr>
            <a:spLocks noGrp="1"/>
          </p:cNvSpPr>
          <p:nvPr>
            <p:ph type="body"/>
          </p:nvPr>
        </p:nvSpPr>
        <p:spPr>
          <a:xfrm>
            <a:off x="1097280" y="1214846"/>
            <a:ext cx="10058040" cy="2212511"/>
          </a:xfrm>
        </p:spPr>
        <p:txBody>
          <a:bodyPr>
            <a:noAutofit/>
          </a:bodyPr>
          <a:lstStyle/>
          <a:p>
            <a:pPr marL="0" indent="0">
              <a:buNone/>
            </a:pPr>
            <a:endParaRPr lang="fr-FR" sz="1600" b="1" dirty="0">
              <a:latin typeface="Times New Roman" panose="02020603050405020304" pitchFamily="18" charset="0"/>
              <a:cs typeface="Times New Roman" panose="02020603050405020304" pitchFamily="18" charset="0"/>
            </a:endParaRPr>
          </a:p>
          <a:p>
            <a:pPr marL="0" indent="0">
              <a:buNone/>
            </a:pPr>
            <a:endParaRPr lang="fr-FR" sz="1600" b="1" dirty="0">
              <a:latin typeface="Times New Roman" panose="02020603050405020304" pitchFamily="18" charset="0"/>
              <a:cs typeface="Times New Roman" panose="02020603050405020304" pitchFamily="18" charset="0"/>
            </a:endParaRPr>
          </a:p>
          <a:p>
            <a:pPr marL="0" indent="0">
              <a:buNone/>
            </a:pPr>
            <a:endParaRPr lang="fr-FR" sz="1600" b="1" dirty="0">
              <a:latin typeface="Times New Roman" panose="02020603050405020304" pitchFamily="18" charset="0"/>
              <a:cs typeface="Times New Roman" panose="02020603050405020304" pitchFamily="18" charset="0"/>
            </a:endParaRPr>
          </a:p>
          <a:p>
            <a:pPr marL="0" indent="0">
              <a:buNone/>
            </a:pPr>
            <a:endParaRPr lang="fr-FR" sz="1600" b="1" dirty="0">
              <a:latin typeface="Times New Roman" panose="02020603050405020304" pitchFamily="18" charset="0"/>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1800" b="1" dirty="0">
              <a:latin typeface="+mn-lt"/>
              <a:cs typeface="Times New Roman" panose="02020603050405020304" pitchFamily="18" charset="0"/>
            </a:endParaRPr>
          </a:p>
          <a:p>
            <a:pPr marL="0" indent="0">
              <a:buNone/>
            </a:pPr>
            <a:endParaRPr lang="fr-FR" sz="2400" b="1" dirty="0">
              <a:latin typeface="+mn-lt"/>
              <a:cs typeface="Times New Roman" panose="02020603050405020304" pitchFamily="18" charset="0"/>
            </a:endParaRPr>
          </a:p>
          <a:p>
            <a:pPr marL="0" indent="0">
              <a:buNone/>
            </a:pPr>
            <a:r>
              <a:rPr lang="fr-FR" sz="2400" b="1" dirty="0">
                <a:latin typeface="+mn-lt"/>
                <a:cs typeface="Times New Roman" panose="02020603050405020304" pitchFamily="18" charset="0"/>
              </a:rPr>
              <a:t>Pour le PNBSF </a:t>
            </a:r>
          </a:p>
          <a:p>
            <a:pPr marL="0" indent="0">
              <a:buNone/>
            </a:pPr>
            <a:endParaRPr lang="fr-FR" sz="1400" b="1" dirty="0">
              <a:latin typeface="Times New Roman" panose="02020603050405020304" pitchFamily="18" charset="0"/>
              <a:cs typeface="Times New Roman" panose="02020603050405020304" pitchFamily="18" charset="0"/>
            </a:endParaRPr>
          </a:p>
          <a:p>
            <a:pPr algn="just">
              <a:lnSpc>
                <a:spcPct val="120000"/>
              </a:lnSpc>
              <a:spcBef>
                <a:spcPts val="1200"/>
              </a:spcBef>
              <a:spcAft>
                <a:spcPts val="1200"/>
              </a:spcAft>
              <a:buFont typeface="Wingdings" panose="05000000000000000000" pitchFamily="2" charset="2"/>
              <a:buChar char="Ø"/>
            </a:pPr>
            <a:r>
              <a:rPr lang="fr-FR" sz="2400" dirty="0">
                <a:cs typeface="Times New Roman" panose="02020603050405020304" pitchFamily="18" charset="0"/>
              </a:rPr>
              <a:t>Renforcer le processus de sélection pour réduire au maximum les « passagers clandestins ».</a:t>
            </a:r>
          </a:p>
          <a:p>
            <a:pPr algn="just">
              <a:lnSpc>
                <a:spcPct val="120000"/>
              </a:lnSpc>
              <a:spcBef>
                <a:spcPts val="1200"/>
              </a:spcBef>
              <a:spcAft>
                <a:spcPts val="1200"/>
              </a:spcAft>
              <a:buFont typeface="Wingdings" panose="05000000000000000000" pitchFamily="2" charset="2"/>
              <a:buChar char="Ø"/>
            </a:pPr>
            <a:r>
              <a:rPr lang="fr-FR" sz="2400" dirty="0">
                <a:cs typeface="Times New Roman" panose="02020603050405020304" pitchFamily="18" charset="0"/>
              </a:rPr>
              <a:t> Redynamiser la stratégie de la “</a:t>
            </a:r>
            <a:r>
              <a:rPr lang="fr-FR" sz="2400" b="1" i="1" dirty="0">
                <a:cs typeface="Times New Roman" panose="02020603050405020304" pitchFamily="18" charset="0"/>
              </a:rPr>
              <a:t>Poste Mobile</a:t>
            </a:r>
            <a:r>
              <a:rPr lang="fr-FR" sz="2400" dirty="0">
                <a:cs typeface="Times New Roman" panose="02020603050405020304" pitchFamily="18" charset="0"/>
              </a:rPr>
              <a:t>” pour réduire les dépenses supplémentaires supportées par les bénéficiaires.</a:t>
            </a:r>
          </a:p>
          <a:p>
            <a:pPr algn="just">
              <a:lnSpc>
                <a:spcPct val="120000"/>
              </a:lnSpc>
              <a:spcBef>
                <a:spcPts val="1200"/>
              </a:spcBef>
              <a:spcAft>
                <a:spcPts val="1200"/>
              </a:spcAft>
              <a:buFont typeface="Wingdings" panose="05000000000000000000" pitchFamily="2" charset="2"/>
              <a:buChar char="Ø"/>
            </a:pPr>
            <a:r>
              <a:rPr lang="fr-FR" sz="2400" dirty="0">
                <a:cs typeface="Times New Roman" panose="02020603050405020304" pitchFamily="18" charset="0"/>
              </a:rPr>
              <a:t> Réduire le délai de paiement des allocations et indexer le montant de la bourse selon le milieu de résidence et le minimum nécessaire pour couvrir les besoins de base des ménages.</a:t>
            </a:r>
          </a:p>
          <a:p>
            <a:pPr marL="0" indent="0">
              <a:buNone/>
            </a:pPr>
            <a:endParaRPr lang="fr-FR" sz="1400" dirty="0"/>
          </a:p>
        </p:txBody>
      </p:sp>
      <p:sp>
        <p:nvSpPr>
          <p:cNvPr id="4" name="Espace réservé du texte 3"/>
          <p:cNvSpPr>
            <a:spLocks noGrp="1"/>
          </p:cNvSpPr>
          <p:nvPr>
            <p:ph type="body"/>
          </p:nvPr>
        </p:nvSpPr>
        <p:spPr>
          <a:xfrm>
            <a:off x="862149" y="4077325"/>
            <a:ext cx="10816045" cy="2506355"/>
          </a:xfrm>
        </p:spPr>
        <p:txBody>
          <a:bodyPr>
            <a:normAutofit/>
          </a:bodyPr>
          <a:lstStyle/>
          <a:p>
            <a:pPr marL="0" indent="0">
              <a:buNone/>
            </a:pPr>
            <a:endParaRPr lang="fr-FR" sz="4900" b="1" dirty="0">
              <a:cs typeface="Times New Roman" panose="02020603050405020304" pitchFamily="18" charset="0"/>
            </a:endParaRPr>
          </a:p>
          <a:p>
            <a:pPr marL="0" indent="0">
              <a:buNone/>
            </a:pPr>
            <a:r>
              <a:rPr lang="fr-FR" sz="4900" b="1" dirty="0">
                <a:cs typeface="Times New Roman" panose="02020603050405020304" pitchFamily="18" charset="0"/>
              </a:rPr>
              <a:t> </a:t>
            </a:r>
          </a:p>
          <a:p>
            <a:pPr marL="0" indent="0">
              <a:buNone/>
            </a:pPr>
            <a:r>
              <a:rPr lang="fr-FR" sz="7200" b="1" dirty="0">
                <a:cs typeface="Times New Roman" panose="02020603050405020304" pitchFamily="18" charset="0"/>
              </a:rPr>
              <a:t> </a:t>
            </a:r>
            <a:endParaRPr lang="fr-FR" dirty="0"/>
          </a:p>
        </p:txBody>
      </p:sp>
      <p:pic>
        <p:nvPicPr>
          <p:cNvPr id="5" name="Image 4"/>
          <p:cNvPicPr>
            <a:picLocks noChangeAspect="1"/>
          </p:cNvPicPr>
          <p:nvPr>
            <p:custDataLst>
              <p:tags r:id="rId1"/>
            </p:custDataLst>
          </p:nvPr>
        </p:nvPicPr>
        <p:blipFill>
          <a:blip r:embed="rId3"/>
          <a:stretch>
            <a:fillRect/>
          </a:stretch>
        </p:blipFill>
        <p:spPr>
          <a:xfrm>
            <a:off x="1352550" y="233472"/>
            <a:ext cx="9486900" cy="942185"/>
          </a:xfrm>
          <a:prstGeom prst="rect">
            <a:avLst/>
          </a:prstGeom>
        </p:spPr>
      </p:pic>
      <p:pic>
        <p:nvPicPr>
          <p:cNvPr id="6" name="Picture 2"/>
          <p:cNvPicPr>
            <a:picLocks noChangeAspect="1"/>
          </p:cNvPicPr>
          <p:nvPr/>
        </p:nvPicPr>
        <p:blipFill>
          <a:blip r:embed="rId4">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68904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CDE0A8-4D28-5B67-A60C-9BE60E0F757A}"/>
              </a:ext>
            </a:extLst>
          </p:cNvPr>
          <p:cNvSpPr>
            <a:spLocks noGrp="1"/>
          </p:cNvSpPr>
          <p:nvPr>
            <p:ph type="body"/>
          </p:nvPr>
        </p:nvSpPr>
        <p:spPr/>
        <p:txBody>
          <a:bodyPr>
            <a:normAutofit fontScale="25000" lnSpcReduction="20000"/>
          </a:bodyPr>
          <a:lstStyle/>
          <a:p>
            <a:pPr marL="0" indent="0">
              <a:buNone/>
            </a:pPr>
            <a:r>
              <a:rPr lang="fr-FR" sz="9600" b="1" dirty="0">
                <a:cs typeface="Times New Roman" panose="02020603050405020304" pitchFamily="18" charset="0"/>
              </a:rPr>
              <a:t>Pour la CEC </a:t>
            </a:r>
          </a:p>
          <a:p>
            <a:pPr lvl="1" algn="just">
              <a:lnSpc>
                <a:spcPct val="150000"/>
              </a:lnSpc>
              <a:spcBef>
                <a:spcPts val="1200"/>
              </a:spcBef>
              <a:spcAft>
                <a:spcPts val="1200"/>
              </a:spcAft>
              <a:buFont typeface="Wingdings" panose="05000000000000000000" pitchFamily="2" charset="2"/>
              <a:buChar char="Ø"/>
            </a:pPr>
            <a:r>
              <a:rPr lang="fr-FR" sz="9600" dirty="0">
                <a:cs typeface="Times New Roman" panose="02020603050405020304" pitchFamily="18" charset="0"/>
              </a:rPr>
              <a:t>Décentraliser la confection des cartes au niveau départemental et rendre universel l’accès à la CEC à l’ensemble des personnes handicapées </a:t>
            </a:r>
          </a:p>
          <a:p>
            <a:pPr lvl="1" algn="just">
              <a:lnSpc>
                <a:spcPct val="150000"/>
              </a:lnSpc>
              <a:spcBef>
                <a:spcPts val="1200"/>
              </a:spcBef>
              <a:spcAft>
                <a:spcPts val="1200"/>
              </a:spcAft>
              <a:buFont typeface="Wingdings" panose="05000000000000000000" pitchFamily="2" charset="2"/>
              <a:buChar char="Ø"/>
            </a:pPr>
            <a:r>
              <a:rPr lang="fr-FR" sz="9600" dirty="0">
                <a:cs typeface="Times New Roman" panose="02020603050405020304" pitchFamily="18" charset="0"/>
              </a:rPr>
              <a:t>Disposer d’infrastructures qui prennent en compte les conditions des personnes en situation de handicap ;</a:t>
            </a:r>
          </a:p>
          <a:p>
            <a:pPr lvl="1" algn="just">
              <a:lnSpc>
                <a:spcPct val="150000"/>
              </a:lnSpc>
              <a:spcBef>
                <a:spcPts val="1200"/>
              </a:spcBef>
              <a:spcAft>
                <a:spcPts val="1200"/>
              </a:spcAft>
              <a:buFont typeface="Wingdings" panose="05000000000000000000" pitchFamily="2" charset="2"/>
              <a:buChar char="Ø"/>
            </a:pPr>
            <a:r>
              <a:rPr lang="fr-FR" sz="9600" dirty="0">
                <a:cs typeface="Times New Roman" panose="02020603050405020304" pitchFamily="18" charset="0"/>
              </a:rPr>
              <a:t>Garantir l’effectivité des services de la CEC pour une meilleure prise en charge des besoins des personnes en situation de handicap.</a:t>
            </a:r>
          </a:p>
          <a:p>
            <a:endParaRPr lang="fr-FR" dirty="0"/>
          </a:p>
        </p:txBody>
      </p:sp>
    </p:spTree>
    <p:extLst>
      <p:ext uri="{BB962C8B-B14F-4D97-AF65-F5344CB8AC3E}">
        <p14:creationId xmlns:p14="http://schemas.microsoft.com/office/powerpoint/2010/main" val="1725815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81026" y="139085"/>
            <a:ext cx="10515600" cy="549274"/>
          </a:xfrm>
        </p:spPr>
        <p:txBody>
          <a:bodyPr>
            <a:normAutofit fontScale="90000"/>
          </a:bodyPr>
          <a:lstStyle/>
          <a:p>
            <a:pPr algn="ctr">
              <a:lnSpc>
                <a:spcPct val="150000"/>
              </a:lnSpc>
            </a:pP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custDataLst>
              <p:tags r:id="rId2"/>
            </p:custDataLst>
          </p:nvPr>
        </p:nvSpPr>
        <p:spPr>
          <a:xfrm>
            <a:off x="345440" y="1025525"/>
            <a:ext cx="11460480" cy="5273675"/>
          </a:xfrm>
          <a:solidFill>
            <a:schemeClr val="bg1"/>
          </a:solidFill>
        </p:spPr>
        <p:txBody>
          <a:bodyPr>
            <a:normAutofit lnSpcReduction="10000"/>
          </a:bodyPr>
          <a:lstStyle/>
          <a:p>
            <a:pPr marL="457200" lvl="1" indent="0" algn="just">
              <a:lnSpc>
                <a:spcPct val="150000"/>
              </a:lnSpc>
              <a:spcBef>
                <a:spcPts val="1200"/>
              </a:spcBef>
              <a:spcAft>
                <a:spcPts val="1200"/>
              </a:spcAft>
              <a:buNone/>
            </a:pPr>
            <a:r>
              <a:rPr lang="fr-FR" sz="2000" b="1" dirty="0">
                <a:cs typeface="Times New Roman" panose="02020603050405020304" pitchFamily="18" charset="0"/>
              </a:rPr>
              <a:t>Pour les gratuités</a:t>
            </a:r>
          </a:p>
          <a:p>
            <a:pPr lvl="1" algn="just">
              <a:lnSpc>
                <a:spcPct val="150000"/>
              </a:lnSpc>
              <a:spcBef>
                <a:spcPts val="1200"/>
              </a:spcBef>
              <a:spcAft>
                <a:spcPts val="1200"/>
              </a:spcAft>
              <a:buFont typeface="Wingdings" panose="05000000000000000000" pitchFamily="2" charset="2"/>
              <a:buChar char="Ø"/>
            </a:pPr>
            <a:r>
              <a:rPr lang="fr-FR" sz="2300" dirty="0">
                <a:cs typeface="Times New Roman" panose="02020603050405020304" pitchFamily="18" charset="0"/>
              </a:rPr>
              <a:t>Respecter les délais de remboursement pour assurer la continuité des services.</a:t>
            </a:r>
          </a:p>
          <a:p>
            <a:pPr lvl="1" algn="just">
              <a:lnSpc>
                <a:spcPct val="150000"/>
              </a:lnSpc>
              <a:spcBef>
                <a:spcPts val="1200"/>
              </a:spcBef>
              <a:spcAft>
                <a:spcPts val="1200"/>
              </a:spcAft>
              <a:buFont typeface="Wingdings" panose="05000000000000000000" pitchFamily="2" charset="2"/>
              <a:buChar char="Ø"/>
            </a:pPr>
            <a:r>
              <a:rPr lang="fr-FR" sz="2300" dirty="0">
                <a:cs typeface="Times New Roman" panose="02020603050405020304" pitchFamily="18" charset="0"/>
              </a:rPr>
              <a:t>Mettre en place un point d’information unique et favoriser une communication horizontale.</a:t>
            </a:r>
          </a:p>
          <a:p>
            <a:pPr lvl="1" algn="just">
              <a:lnSpc>
                <a:spcPct val="150000"/>
              </a:lnSpc>
              <a:spcBef>
                <a:spcPts val="1200"/>
              </a:spcBef>
              <a:spcAft>
                <a:spcPts val="1200"/>
              </a:spcAft>
              <a:buFont typeface="Wingdings" panose="05000000000000000000" pitchFamily="2" charset="2"/>
              <a:buChar char="Ø"/>
            </a:pPr>
            <a:r>
              <a:rPr lang="fr-FR" sz="2300" dirty="0">
                <a:cs typeface="Times New Roman" panose="02020603050405020304" pitchFamily="18" charset="0"/>
              </a:rPr>
              <a:t>Garantir l’effectivité des services afin d’améliorer la qualité des soins et l’adéquation de l’offre aux besoins des bénéficiaires.</a:t>
            </a:r>
          </a:p>
          <a:p>
            <a:pPr lvl="1" algn="just">
              <a:lnSpc>
                <a:spcPct val="150000"/>
              </a:lnSpc>
              <a:spcBef>
                <a:spcPts val="1200"/>
              </a:spcBef>
              <a:spcAft>
                <a:spcPts val="1200"/>
              </a:spcAft>
              <a:buFont typeface="Wingdings" panose="05000000000000000000" pitchFamily="2" charset="2"/>
              <a:buChar char="Ø"/>
            </a:pPr>
            <a:r>
              <a:rPr lang="fr-FR" sz="2300" dirty="0">
                <a:cs typeface="Times New Roman" panose="02020603050405020304" pitchFamily="18" charset="0"/>
              </a:rPr>
              <a:t>Favoriser une synergie d’action et une flexibilité des programmes en renforçant les interactions et la collaboration entre les services en charge de la PS.</a:t>
            </a:r>
          </a:p>
        </p:txBody>
      </p:sp>
      <p:sp>
        <p:nvSpPr>
          <p:cNvPr id="4" name="Espace réservé du numéro de diapositive 3"/>
          <p:cNvSpPr>
            <a:spLocks noGrp="1"/>
          </p:cNvSpPr>
          <p:nvPr>
            <p:ph type="sldNum" sz="quarter" idx="12"/>
            <p:custDataLst>
              <p:tags r:id="rId3"/>
            </p:custDataLst>
          </p:nvPr>
        </p:nvSpPr>
        <p:spPr/>
        <p:txBody>
          <a:bodyPr/>
          <a:lstStyle/>
          <a:p>
            <a:fld id="{A4F9CCEA-D5A7-458F-B5F9-1AE04233F752}" type="slidenum">
              <a:rPr lang="fr-FR" smtClean="0"/>
              <a:t>33</a:t>
            </a:fld>
            <a:endParaRPr lang="fr-FR"/>
          </a:p>
        </p:txBody>
      </p:sp>
      <p:pic>
        <p:nvPicPr>
          <p:cNvPr id="5" name="Image 4"/>
          <p:cNvPicPr>
            <a:picLocks noChangeAspect="1"/>
          </p:cNvPicPr>
          <p:nvPr>
            <p:custDataLst>
              <p:tags r:id="rId4"/>
            </p:custDataLst>
          </p:nvPr>
        </p:nvPicPr>
        <p:blipFill>
          <a:blip r:embed="rId6"/>
          <a:stretch>
            <a:fillRect/>
          </a:stretch>
        </p:blipFill>
        <p:spPr>
          <a:xfrm>
            <a:off x="1104356" y="0"/>
            <a:ext cx="9486900" cy="615614"/>
          </a:xfrm>
          <a:prstGeom prst="rect">
            <a:avLst/>
          </a:prstGeom>
        </p:spPr>
      </p:pic>
      <p:pic>
        <p:nvPicPr>
          <p:cNvPr id="6" name="Picture 2"/>
          <p:cNvPicPr>
            <a:picLocks noChangeAspect="1"/>
          </p:cNvPicPr>
          <p:nvPr/>
        </p:nvPicPr>
        <p:blipFill>
          <a:blip r:embed="rId7">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54357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34</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297953"/>
            <a:ext cx="11369040" cy="811760"/>
          </a:xfrm>
          <a:prstGeom prst="rect">
            <a:avLst/>
          </a:prstGeom>
          <a:noFill/>
          <a:ln w="0">
            <a:noFill/>
          </a:ln>
        </p:spPr>
        <p:txBody>
          <a:bodyPr anchor="b">
            <a:normAutofit/>
          </a:bodyPr>
          <a:lstStyle/>
          <a:p>
            <a:pPr algn="ctr">
              <a:lnSpc>
                <a:spcPct val="100000"/>
              </a:lnSpc>
            </a:pPr>
            <a:endParaRPr lang="fr-SN" sz="4000" b="1" spc="-1" dirty="0">
              <a:solidFill>
                <a:srgbClr val="000000"/>
              </a:solidFill>
              <a:latin typeface="Times New Roman" panose="02020603050405020304" pitchFamily="18" charset="0"/>
              <a:cs typeface="Times New Roman" panose="02020603050405020304" pitchFamily="18" charset="0"/>
            </a:endParaRPr>
          </a:p>
        </p:txBody>
      </p:sp>
      <p:sp>
        <p:nvSpPr>
          <p:cNvPr id="2" name="ZoneTexte 1"/>
          <p:cNvSpPr txBox="1"/>
          <p:nvPr>
            <p:custDataLst>
              <p:tags r:id="rId3"/>
            </p:custDataLst>
          </p:nvPr>
        </p:nvSpPr>
        <p:spPr>
          <a:xfrm>
            <a:off x="587829" y="1666240"/>
            <a:ext cx="11469188" cy="6186309"/>
          </a:xfrm>
          <a:prstGeom prst="rect">
            <a:avLst/>
          </a:prstGeom>
          <a:solidFill>
            <a:schemeClr val="bg1"/>
          </a:solidFill>
        </p:spPr>
        <p:txBody>
          <a:bodyPr wrap="square" rtlCol="0">
            <a:spAutoFit/>
          </a:bodyPr>
          <a:lstStyle/>
          <a:p>
            <a:pPr lvl="0" algn="just"/>
            <a:r>
              <a:rPr lang="fr-BE" b="1" dirty="0">
                <a:solidFill>
                  <a:srgbClr val="0000CC"/>
                </a:solidFill>
              </a:rPr>
              <a:t>Accessibilité, efficacité et durabilité des systèmes d’assistance sociale </a:t>
            </a:r>
          </a:p>
          <a:p>
            <a:pPr lvl="0" algn="just"/>
            <a:endParaRPr lang="fr-FR" dirty="0"/>
          </a:p>
          <a:p>
            <a:pPr marL="285750" lvl="0" indent="-285750" algn="just">
              <a:buFont typeface="Wingdings" panose="05000000000000000000" pitchFamily="2" charset="2"/>
              <a:buChar char="Ø"/>
            </a:pPr>
            <a:r>
              <a:rPr lang="fr-BE" sz="2000" dirty="0"/>
              <a:t>L’iniquité de jouissance de la CEC entre le bénéficiaire qui est à Dakar et celui des autres localités ;</a:t>
            </a:r>
          </a:p>
          <a:p>
            <a:pPr lvl="0" algn="just"/>
            <a:endParaRPr lang="fr-FR" sz="2000" dirty="0"/>
          </a:p>
          <a:p>
            <a:pPr marL="285750" lvl="0" indent="-285750" algn="just">
              <a:buFont typeface="Wingdings" panose="05000000000000000000" pitchFamily="2" charset="2"/>
              <a:buChar char="Ø"/>
            </a:pPr>
            <a:r>
              <a:rPr lang="fr-BE" sz="2000" dirty="0"/>
              <a:t>Beaucoup de programmes et projets de PS, ne prennent pas en compte les handicapés ; pour preuve sur une population de 600000 personnes vivant avec un handicap, seuls 5,9% sont couverts. En outre, l’application des textes relatifs à la loi d’orientation sociale, n’est pas encore effective ;</a:t>
            </a:r>
          </a:p>
          <a:p>
            <a:pPr lvl="0" algn="just"/>
            <a:endParaRPr lang="fr-FR" sz="2000" dirty="0"/>
          </a:p>
          <a:p>
            <a:pPr marL="285750" lvl="0" indent="-285750" algn="just">
              <a:buFont typeface="Wingdings" panose="05000000000000000000" pitchFamily="2" charset="2"/>
              <a:buChar char="Ø"/>
            </a:pPr>
            <a:r>
              <a:rPr lang="fr-BE" sz="2000" dirty="0"/>
              <a:t>Le croisement des résultats de l’étude des  5 départements avec ceux une autre étude réalisée par le LARTES dans 4 autres départements pour le compte du projet REPROSOC, soit 9 départements, a montré que </a:t>
            </a:r>
            <a:r>
              <a:rPr lang="fr-BE" sz="2000" b="1" dirty="0"/>
              <a:t>25% (1/4)</a:t>
            </a:r>
            <a:r>
              <a:rPr lang="fr-BE" sz="2000" dirty="0"/>
              <a:t> des bénéficiaires du PNBSF </a:t>
            </a:r>
            <a:r>
              <a:rPr lang="fr-BE" sz="2000" b="1" dirty="0"/>
              <a:t>ne répondent aux critères d’enrôlement</a:t>
            </a:r>
            <a:r>
              <a:rPr lang="fr-BE" sz="2000" dirty="0"/>
              <a:t> et que dans un département, </a:t>
            </a:r>
            <a:r>
              <a:rPr lang="fr-BE" sz="2000" b="1" dirty="0"/>
              <a:t>le taux est de  48%</a:t>
            </a:r>
            <a:r>
              <a:rPr lang="fr-BE" sz="2000" dirty="0"/>
              <a:t> ;</a:t>
            </a:r>
          </a:p>
          <a:p>
            <a:pPr lvl="0" algn="just"/>
            <a:endParaRPr lang="fr-FR" sz="2000" dirty="0"/>
          </a:p>
          <a:p>
            <a:pPr marL="285750" lvl="0" indent="-285750" algn="just">
              <a:buFont typeface="Wingdings" panose="05000000000000000000" pitchFamily="2" charset="2"/>
              <a:buChar char="Ø"/>
            </a:pPr>
            <a:r>
              <a:rPr lang="fr-BE" sz="2000" dirty="0"/>
              <a:t>Les difficultés d’accéder aux données de CEC et du plan sésame dans certaines zones</a:t>
            </a:r>
          </a:p>
          <a:p>
            <a:pPr lvl="0" algn="just"/>
            <a:endParaRPr lang="fr-FR" sz="2000" dirty="0"/>
          </a:p>
          <a:p>
            <a:pPr marL="285750" lvl="0" indent="-285750" algn="just">
              <a:buFont typeface="Wingdings" panose="05000000000000000000" pitchFamily="2" charset="2"/>
              <a:buChar char="Ø"/>
            </a:pPr>
            <a:r>
              <a:rPr lang="fr-BE" sz="2000" dirty="0"/>
              <a:t>La nécessité de lever les barrières structurelles pour les bénéficiaires des programmes de PS ;</a:t>
            </a:r>
          </a:p>
          <a:p>
            <a:pPr marL="285750" lvl="0" indent="-285750" algn="just">
              <a:buFont typeface="Wingdings" panose="05000000000000000000" pitchFamily="2" charset="2"/>
              <a:buChar char="Ø"/>
            </a:pPr>
            <a:endParaRPr lang="fr-FR" sz="2000" dirty="0"/>
          </a:p>
          <a:p>
            <a:pPr marL="285750" lvl="0" indent="-285750" algn="just">
              <a:buFont typeface="Wingdings" panose="05000000000000000000" pitchFamily="2" charset="2"/>
              <a:buChar char="Ø"/>
            </a:pPr>
            <a:r>
              <a:rPr lang="fr-BE" sz="2000" dirty="0"/>
              <a:t>Le constat d’une nette évolution au Sénégal, de la couverture des risques.</a:t>
            </a:r>
            <a:endParaRPr lang="fr-FR" sz="2000" dirty="0"/>
          </a:p>
        </p:txBody>
      </p:sp>
      <p:sp>
        <p:nvSpPr>
          <p:cNvPr id="3" name="Rectangle 2"/>
          <p:cNvSpPr/>
          <p:nvPr/>
        </p:nvSpPr>
        <p:spPr>
          <a:xfrm>
            <a:off x="1023480" y="1109713"/>
            <a:ext cx="8876880" cy="369332"/>
          </a:xfrm>
          <a:prstGeom prst="rect">
            <a:avLst/>
          </a:prstGeom>
        </p:spPr>
        <p:txBody>
          <a:bodyPr wrap="square">
            <a:spAutoFit/>
          </a:bodyPr>
          <a:lstStyle/>
          <a:p>
            <a:pPr algn="ctr">
              <a:lnSpc>
                <a:spcPct val="100000"/>
              </a:lnSpc>
            </a:pPr>
            <a:r>
              <a:rPr lang="fr-FR" b="1" spc="-1" dirty="0">
                <a:solidFill>
                  <a:srgbClr val="3F3F3F"/>
                </a:solidFill>
                <a:latin typeface="+mj-lt"/>
                <a:cs typeface="Times New Roman" panose="02020603050405020304" pitchFamily="18" charset="0"/>
              </a:rPr>
              <a:t>QUELQUES POINTS DE DISCUSSIONS / ATELIER DE RESTITUTION</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7"/>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128765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custDataLst>
              <p:tags r:id="rId1"/>
            </p:custDataLst>
          </p:nvPr>
        </p:nvSpPr>
        <p:spPr/>
        <p:txBody>
          <a:bodyPr/>
          <a:lstStyle/>
          <a:p>
            <a:fld id="{A4F9CCEA-D5A7-458F-B5F9-1AE04233F752}" type="slidenum">
              <a:rPr lang="fr-FR" smtClean="0"/>
              <a:t>35</a:t>
            </a:fld>
            <a:endParaRPr lang="fr-FR"/>
          </a:p>
        </p:txBody>
      </p:sp>
      <p:sp>
        <p:nvSpPr>
          <p:cNvPr id="9" name="Google Shape;112;p2">
            <a:extLst>
              <a:ext uri="{FF2B5EF4-FFF2-40B4-BE49-F238E27FC236}">
                <a16:creationId xmlns:a16="http://schemas.microsoft.com/office/drawing/2014/main" id="{56D9CC36-ED36-4926-9482-207A066CD731}"/>
              </a:ext>
            </a:extLst>
          </p:cNvPr>
          <p:cNvSpPr txBox="1"/>
          <p:nvPr>
            <p:custDataLst>
              <p:tags r:id="rId2"/>
            </p:custDataLst>
          </p:nvPr>
        </p:nvSpPr>
        <p:spPr>
          <a:xfrm>
            <a:off x="375920" y="297953"/>
            <a:ext cx="11369040" cy="811760"/>
          </a:xfrm>
          <a:prstGeom prst="rect">
            <a:avLst/>
          </a:prstGeom>
          <a:noFill/>
          <a:ln w="0">
            <a:noFill/>
          </a:ln>
        </p:spPr>
        <p:txBody>
          <a:bodyPr anchor="b">
            <a:normAutofit/>
          </a:bodyPr>
          <a:lstStyle/>
          <a:p>
            <a:pPr algn="ctr">
              <a:lnSpc>
                <a:spcPct val="100000"/>
              </a:lnSpc>
            </a:pPr>
            <a:endParaRPr lang="fr-SN" sz="4000" b="1" spc="-1" dirty="0">
              <a:solidFill>
                <a:srgbClr val="000000"/>
              </a:solidFill>
              <a:latin typeface="Times New Roman" panose="02020603050405020304" pitchFamily="18" charset="0"/>
              <a:cs typeface="Times New Roman" panose="02020603050405020304" pitchFamily="18" charset="0"/>
            </a:endParaRPr>
          </a:p>
        </p:txBody>
      </p:sp>
      <p:sp>
        <p:nvSpPr>
          <p:cNvPr id="2" name="ZoneTexte 1"/>
          <p:cNvSpPr txBox="1"/>
          <p:nvPr>
            <p:custDataLst>
              <p:tags r:id="rId3"/>
            </p:custDataLst>
          </p:nvPr>
        </p:nvSpPr>
        <p:spPr>
          <a:xfrm>
            <a:off x="375919" y="1666240"/>
            <a:ext cx="11654971" cy="5078313"/>
          </a:xfrm>
          <a:prstGeom prst="rect">
            <a:avLst/>
          </a:prstGeom>
          <a:solidFill>
            <a:schemeClr val="bg1"/>
          </a:solidFill>
        </p:spPr>
        <p:txBody>
          <a:bodyPr wrap="square" rtlCol="0">
            <a:spAutoFit/>
          </a:bodyPr>
          <a:lstStyle/>
          <a:p>
            <a:pPr lvl="0"/>
            <a:r>
              <a:rPr lang="fr-BE" b="1" dirty="0">
                <a:solidFill>
                  <a:srgbClr val="0000CC"/>
                </a:solidFill>
              </a:rPr>
              <a:t>Mécanismes d’articulation des instruments d’assistance sociale (BSF et CEC) et d’assurance sociale (mutuelles de santé)</a:t>
            </a:r>
            <a:endParaRPr lang="fr-FR" dirty="0">
              <a:solidFill>
                <a:srgbClr val="0000CC"/>
              </a:solidFill>
            </a:endParaRPr>
          </a:p>
          <a:p>
            <a:pPr marL="285750" lvl="0" indent="-285750">
              <a:buFont typeface="Wingdings" panose="05000000000000000000" pitchFamily="2" charset="2"/>
              <a:buChar char="Ø"/>
            </a:pPr>
            <a:r>
              <a:rPr lang="fr-BE" dirty="0"/>
              <a:t>Nécessité de faire l’analyse de la soutenabilité des programmes de PS sous l’angle des moyens, mais aussi des bénéficiaires ; cependant, voir comment développer l’articulation avec d’autres programmes pour mieux couvrir les risques sociaux.</a:t>
            </a:r>
          </a:p>
          <a:p>
            <a:pPr lvl="0"/>
            <a:endParaRPr lang="fr-FR" dirty="0"/>
          </a:p>
          <a:p>
            <a:pPr lvl="0"/>
            <a:r>
              <a:rPr lang="fr-BE" b="1" dirty="0">
                <a:solidFill>
                  <a:srgbClr val="0000CC"/>
                </a:solidFill>
              </a:rPr>
              <a:t>Qualité des services offerts à travers les politiques d’assistance sociale</a:t>
            </a:r>
            <a:r>
              <a:rPr lang="fr-BE" b="1" i="1" dirty="0">
                <a:solidFill>
                  <a:srgbClr val="0000CC"/>
                </a:solidFill>
              </a:rPr>
              <a:t> </a:t>
            </a:r>
            <a:endParaRPr lang="fr-FR" dirty="0">
              <a:solidFill>
                <a:srgbClr val="0000CC"/>
              </a:solidFill>
            </a:endParaRPr>
          </a:p>
          <a:p>
            <a:pPr marL="285750" lvl="0" indent="-285750">
              <a:buFont typeface="Wingdings" panose="05000000000000000000" pitchFamily="2" charset="2"/>
              <a:buChar char="Ø"/>
            </a:pPr>
            <a:r>
              <a:rPr lang="fr-BE" dirty="0"/>
              <a:t>L’incomplétude des services offerts aux vulnérables pour permettre de faire face aux risques ;</a:t>
            </a:r>
          </a:p>
          <a:p>
            <a:pPr marL="285750" lvl="0" indent="-285750">
              <a:buFont typeface="Wingdings" panose="05000000000000000000" pitchFamily="2" charset="2"/>
              <a:buChar char="Ø"/>
            </a:pPr>
            <a:endParaRPr lang="fr-FR" dirty="0"/>
          </a:p>
          <a:p>
            <a:pPr marL="285750" lvl="0" indent="-285750">
              <a:buFont typeface="Wingdings" panose="05000000000000000000" pitchFamily="2" charset="2"/>
              <a:buChar char="Ø"/>
            </a:pPr>
            <a:r>
              <a:rPr lang="fr-BE" dirty="0"/>
              <a:t>Le retard des remboursements des services offerts aux bénéficiaires des programmes de PS.</a:t>
            </a:r>
          </a:p>
          <a:p>
            <a:pPr lvl="0"/>
            <a:endParaRPr lang="fr-BE" dirty="0"/>
          </a:p>
          <a:p>
            <a:pPr lvl="0"/>
            <a:r>
              <a:rPr lang="fr-BE" b="1" dirty="0">
                <a:solidFill>
                  <a:srgbClr val="0000CC"/>
                </a:solidFill>
              </a:rPr>
              <a:t>Partenariat/Synergie</a:t>
            </a:r>
            <a:endParaRPr lang="fr-FR" dirty="0">
              <a:solidFill>
                <a:srgbClr val="0000CC"/>
              </a:solidFill>
            </a:endParaRPr>
          </a:p>
          <a:p>
            <a:pPr marL="285750" lvl="0" indent="-285750">
              <a:buFont typeface="Wingdings" panose="05000000000000000000" pitchFamily="2" charset="2"/>
              <a:buChar char="Ø"/>
            </a:pPr>
            <a:r>
              <a:rPr lang="fr-BE" dirty="0"/>
              <a:t>Les collectivités territoriales (CT) semblent ne pas être prises en compte dans la mise en œuvre des programmes de PS ; pourtant les CT peuvent aider au ciblage des bénéficiaires de ses programmes.</a:t>
            </a:r>
          </a:p>
          <a:p>
            <a:pPr lvl="0"/>
            <a:endParaRPr lang="fr-FR" dirty="0"/>
          </a:p>
          <a:p>
            <a:pPr marL="285750" lvl="0" indent="-285750">
              <a:buFont typeface="Wingdings" panose="05000000000000000000" pitchFamily="2" charset="2"/>
              <a:buChar char="Ø"/>
            </a:pPr>
            <a:r>
              <a:rPr lang="fr-BE" dirty="0"/>
              <a:t>Le rôle des CT dans la décentralisation des politiques de protection sociale et la nécessité pour ces collectivités de disposer d’une nomenclature dans leurs budgets pour les actions sociales apparentées à la PS, qu’elles effectuent</a:t>
            </a:r>
            <a:r>
              <a:rPr lang="fr-BE" sz="1700" dirty="0"/>
              <a:t>.</a:t>
            </a:r>
            <a:endParaRPr lang="fr-FR" sz="1700" dirty="0"/>
          </a:p>
        </p:txBody>
      </p:sp>
      <p:sp>
        <p:nvSpPr>
          <p:cNvPr id="3" name="Rectangle 2"/>
          <p:cNvSpPr/>
          <p:nvPr/>
        </p:nvSpPr>
        <p:spPr>
          <a:xfrm>
            <a:off x="1254034" y="1109713"/>
            <a:ext cx="9585416" cy="369332"/>
          </a:xfrm>
          <a:prstGeom prst="rect">
            <a:avLst/>
          </a:prstGeom>
        </p:spPr>
        <p:txBody>
          <a:bodyPr wrap="square">
            <a:spAutoFit/>
          </a:bodyPr>
          <a:lstStyle/>
          <a:p>
            <a:pPr algn="ctr">
              <a:lnSpc>
                <a:spcPct val="100000"/>
              </a:lnSpc>
            </a:pPr>
            <a:r>
              <a:rPr lang="fr-FR" b="1" spc="-1" dirty="0">
                <a:solidFill>
                  <a:srgbClr val="3F3F3F"/>
                </a:solidFill>
                <a:latin typeface="+mj-lt"/>
                <a:cs typeface="Times New Roman" panose="02020603050405020304" pitchFamily="18" charset="0"/>
              </a:rPr>
              <a:t>QUELQUES  POINTS DE </a:t>
            </a:r>
            <a:r>
              <a:rPr lang="fr-FR" b="1" spc="-1">
                <a:solidFill>
                  <a:srgbClr val="3F3F3F"/>
                </a:solidFill>
                <a:latin typeface="+mj-lt"/>
                <a:cs typeface="Times New Roman" panose="02020603050405020304" pitchFamily="18" charset="0"/>
              </a:rPr>
              <a:t>DISCUSSIONS / ATELIER </a:t>
            </a:r>
            <a:r>
              <a:rPr lang="fr-FR" b="1" spc="-1" dirty="0">
                <a:solidFill>
                  <a:srgbClr val="3F3F3F"/>
                </a:solidFill>
                <a:latin typeface="+mj-lt"/>
                <a:cs typeface="Times New Roman" panose="02020603050405020304" pitchFamily="18" charset="0"/>
              </a:rPr>
              <a:t>DE RESTITUTION</a:t>
            </a:r>
            <a:endParaRPr lang="fr-SN" b="1" spc="-1" dirty="0">
              <a:solidFill>
                <a:srgbClr val="000000"/>
              </a:solidFill>
              <a:latin typeface="+mj-lt"/>
              <a:cs typeface="Times New Roman" panose="02020603050405020304" pitchFamily="18" charset="0"/>
            </a:endParaRPr>
          </a:p>
        </p:txBody>
      </p:sp>
      <p:pic>
        <p:nvPicPr>
          <p:cNvPr id="6" name="Image 5"/>
          <p:cNvPicPr>
            <a:picLocks noChangeAspect="1"/>
          </p:cNvPicPr>
          <p:nvPr>
            <p:custDataLst>
              <p:tags r:id="rId4"/>
            </p:custDataLst>
          </p:nvPr>
        </p:nvPicPr>
        <p:blipFill>
          <a:blip r:embed="rId7"/>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8">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94018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IN.png" descr="/Users/gaby/Desktop/COIN.png">
            <a:extLst>
              <a:ext uri="{FF2B5EF4-FFF2-40B4-BE49-F238E27FC236}">
                <a16:creationId xmlns:a16="http://schemas.microsoft.com/office/drawing/2014/main" id="{E9775E35-69EA-4EA5-A37F-F8F178657484}"/>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r="88309" b="42432"/>
          <a:stretch>
            <a:fillRect/>
          </a:stretch>
        </p:blipFill>
        <p:spPr>
          <a:xfrm>
            <a:off x="0" y="0"/>
            <a:ext cx="1440562" cy="1625600"/>
          </a:xfrm>
          <a:prstGeom prst="rect">
            <a:avLst/>
          </a:prstGeom>
        </p:spPr>
      </p:pic>
      <p:pic>
        <p:nvPicPr>
          <p:cNvPr id="6" name="Image 5">
            <a:extLst>
              <a:ext uri="{FF2B5EF4-FFF2-40B4-BE49-F238E27FC236}">
                <a16:creationId xmlns:a16="http://schemas.microsoft.com/office/drawing/2014/main" id="{F8F6515C-2ACA-4384-953C-E849103C2892}"/>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2966943" y="5727757"/>
            <a:ext cx="1728788" cy="1130242"/>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7" name="Rectangle 6">
            <a:extLst>
              <a:ext uri="{FF2B5EF4-FFF2-40B4-BE49-F238E27FC236}">
                <a16:creationId xmlns:a16="http://schemas.microsoft.com/office/drawing/2014/main" id="{111F86E1-F5D0-4A81-8768-1A242820C5C2}"/>
              </a:ext>
            </a:extLst>
          </p:cNvPr>
          <p:cNvSpPr/>
          <p:nvPr/>
        </p:nvSpPr>
        <p:spPr>
          <a:xfrm>
            <a:off x="1829" y="6472089"/>
            <a:ext cx="382346" cy="385911"/>
          </a:xfrm>
          <a:prstGeom prst="rect">
            <a:avLst/>
          </a:prstGeom>
          <a:solidFill>
            <a:srgbClr val="FCB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02CBAA15-D672-4E2F-BD21-030885C01E9F}"/>
              </a:ext>
            </a:extLst>
          </p:cNvPr>
          <p:cNvSpPr/>
          <p:nvPr/>
        </p:nvSpPr>
        <p:spPr>
          <a:xfrm>
            <a:off x="373226" y="6472089"/>
            <a:ext cx="382346" cy="385911"/>
          </a:xfrm>
          <a:prstGeom prst="rec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9" name="Rectangle 8">
            <a:extLst>
              <a:ext uri="{FF2B5EF4-FFF2-40B4-BE49-F238E27FC236}">
                <a16:creationId xmlns:a16="http://schemas.microsoft.com/office/drawing/2014/main" id="{1C881F8B-AD6C-4F53-819B-9C05663612B9}"/>
              </a:ext>
            </a:extLst>
          </p:cNvPr>
          <p:cNvSpPr/>
          <p:nvPr/>
        </p:nvSpPr>
        <p:spPr>
          <a:xfrm>
            <a:off x="754601" y="6472089"/>
            <a:ext cx="382346" cy="3859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10" name="Rectangle 9">
            <a:extLst>
              <a:ext uri="{FF2B5EF4-FFF2-40B4-BE49-F238E27FC236}">
                <a16:creationId xmlns:a16="http://schemas.microsoft.com/office/drawing/2014/main" id="{3D9CA7A1-FE49-4B64-ABEC-07E431A04A16}"/>
              </a:ext>
            </a:extLst>
          </p:cNvPr>
          <p:cNvSpPr/>
          <p:nvPr/>
        </p:nvSpPr>
        <p:spPr>
          <a:xfrm>
            <a:off x="1136544" y="6472089"/>
            <a:ext cx="382346" cy="385911"/>
          </a:xfrm>
          <a:prstGeom prst="rect">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11" name="Rectangle 10">
            <a:extLst>
              <a:ext uri="{FF2B5EF4-FFF2-40B4-BE49-F238E27FC236}">
                <a16:creationId xmlns:a16="http://schemas.microsoft.com/office/drawing/2014/main" id="{E42AA9CE-94E2-4500-BA7A-47C57C158274}"/>
              </a:ext>
            </a:extLst>
          </p:cNvPr>
          <p:cNvSpPr/>
          <p:nvPr/>
        </p:nvSpPr>
        <p:spPr>
          <a:xfrm>
            <a:off x="1517693" y="6472089"/>
            <a:ext cx="382346" cy="385911"/>
          </a:xfrm>
          <a:prstGeom prst="rect">
            <a:avLst/>
          </a:prstGeom>
          <a:solidFill>
            <a:srgbClr val="9900C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12" name="Rectangle 11">
            <a:extLst>
              <a:ext uri="{FF2B5EF4-FFF2-40B4-BE49-F238E27FC236}">
                <a16:creationId xmlns:a16="http://schemas.microsoft.com/office/drawing/2014/main" id="{0CF22768-1863-42E7-97C4-1EA1901865AA}"/>
              </a:ext>
            </a:extLst>
          </p:cNvPr>
          <p:cNvSpPr/>
          <p:nvPr/>
        </p:nvSpPr>
        <p:spPr>
          <a:xfrm>
            <a:off x="1899635" y="6472089"/>
            <a:ext cx="382346" cy="385911"/>
          </a:xfrm>
          <a:prstGeom prst="rect">
            <a:avLst/>
          </a:prstGeom>
          <a:solidFill>
            <a:srgbClr val="2C8F8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3" name="Cadre 2"/>
          <p:cNvSpPr/>
          <p:nvPr/>
        </p:nvSpPr>
        <p:spPr>
          <a:xfrm>
            <a:off x="720281" y="1137684"/>
            <a:ext cx="10607325" cy="45900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Rectangle 18"/>
          <p:cNvSpPr/>
          <p:nvPr/>
        </p:nvSpPr>
        <p:spPr>
          <a:xfrm rot="20465572">
            <a:off x="1207393" y="2181311"/>
            <a:ext cx="9633098" cy="2246769"/>
          </a:xfrm>
          <a:prstGeom prst="rect">
            <a:avLst/>
          </a:prstGeom>
        </p:spPr>
        <p:txBody>
          <a:bodyPr wrap="square">
            <a:spAutoFit/>
          </a:bodyPr>
          <a:lstStyle/>
          <a:p>
            <a:pPr algn="ctr"/>
            <a:r>
              <a:rPr lang="fr-FR" sz="2800" b="1" spc="-150" dirty="0">
                <a:latin typeface="Arial" pitchFamily="34" charset="0"/>
                <a:cs typeface="Arial" pitchFamily="34" charset="0"/>
              </a:rPr>
              <a:t>                                                                             </a:t>
            </a:r>
          </a:p>
          <a:p>
            <a:pPr algn="ctr"/>
            <a:r>
              <a:rPr lang="fr-FR" sz="2800" b="1" spc="-150" dirty="0">
                <a:latin typeface="Arial" pitchFamily="34" charset="0"/>
                <a:cs typeface="Arial" pitchFamily="34" charset="0"/>
              </a:rPr>
              <a:t>	                                                                </a:t>
            </a:r>
          </a:p>
          <a:p>
            <a:pPr algn="ctr"/>
            <a:r>
              <a:rPr lang="fr-FR" sz="2800" b="1" spc="-150" dirty="0">
                <a:latin typeface="Arial" pitchFamily="34" charset="0"/>
                <a:cs typeface="Arial" pitchFamily="34" charset="0"/>
              </a:rPr>
              <a:t>                                                                     </a:t>
            </a:r>
            <a:endParaRPr lang="fr-FR" sz="2800" spc="-150" dirty="0">
              <a:latin typeface="Arial" pitchFamily="34" charset="0"/>
              <a:cs typeface="Arial" pitchFamily="34" charset="0"/>
            </a:endParaRPr>
          </a:p>
          <a:p>
            <a:pPr algn="ctr"/>
            <a:r>
              <a:rPr lang="fr-FR" sz="2800" b="1" spc="-150" dirty="0">
                <a:latin typeface="Arial" pitchFamily="34" charset="0"/>
                <a:cs typeface="Arial" pitchFamily="34" charset="0"/>
              </a:rPr>
              <a:t>                                                  </a:t>
            </a:r>
          </a:p>
          <a:p>
            <a:pPr algn="ctr"/>
            <a:r>
              <a:rPr lang="fr-FR" sz="2800" b="1" spc="-150" dirty="0">
                <a:latin typeface="Arial" pitchFamily="34" charset="0"/>
                <a:cs typeface="Arial" pitchFamily="34" charset="0"/>
              </a:rPr>
              <a:t>                              </a:t>
            </a:r>
            <a:endParaRPr lang="fr-FR" sz="2800" spc="-150" dirty="0">
              <a:latin typeface="Arial" pitchFamily="34" charset="0"/>
              <a:cs typeface="Arial" pitchFamily="34" charset="0"/>
            </a:endParaRPr>
          </a:p>
        </p:txBody>
      </p:sp>
      <p:pic>
        <p:nvPicPr>
          <p:cNvPr id="14" name="Image 13">
            <a:extLst>
              <a:ext uri="{FF2B5EF4-FFF2-40B4-BE49-F238E27FC236}">
                <a16:creationId xmlns:a16="http://schemas.microsoft.com/office/drawing/2014/main" id="{67D9C6F2-B33B-9444-AF2C-8B7BBF3B5A8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020145" y="5610033"/>
            <a:ext cx="1616045" cy="1262957"/>
          </a:xfrm>
          <a:prstGeom prst="rect">
            <a:avLst/>
          </a:prstGeom>
        </p:spPr>
      </p:pic>
      <p:pic>
        <p:nvPicPr>
          <p:cNvPr id="15" name="Image 14">
            <a:extLst>
              <a:ext uri="{FF2B5EF4-FFF2-40B4-BE49-F238E27FC236}">
                <a16:creationId xmlns:a16="http://schemas.microsoft.com/office/drawing/2014/main" id="{2AF76B42-98AE-A948-BD68-287D4C7EE9C0}"/>
              </a:ext>
            </a:extLst>
          </p:cNvPr>
          <p:cNvPicPr/>
          <p:nvPr/>
        </p:nvPicPr>
        <p:blipFill>
          <a:blip r:embed="rId7"/>
          <a:srcRect/>
          <a:stretch>
            <a:fillRect/>
          </a:stretch>
        </p:blipFill>
        <p:spPr bwMode="auto">
          <a:xfrm>
            <a:off x="7292271" y="6014888"/>
            <a:ext cx="2109417" cy="843111"/>
          </a:xfrm>
          <a:prstGeom prst="rect">
            <a:avLst/>
          </a:prstGeom>
          <a:noFill/>
          <a:ln w="9525">
            <a:noFill/>
            <a:miter lim="800000"/>
            <a:headEnd/>
            <a:tailEnd/>
          </a:ln>
        </p:spPr>
      </p:pic>
      <p:pic>
        <p:nvPicPr>
          <p:cNvPr id="17" name="Image 16" descr="Une image contenant signe, noir, assis, rouge&#10;&#10;Description générée automatiquement"/>
          <p:cNvPicPr/>
          <p:nvPr/>
        </p:nvPicPr>
        <p:blipFill>
          <a:blip r:embed="rId8" cstate="print">
            <a:extLst>
              <a:ext uri="{28A0092B-C50C-407E-A947-70E740481C1C}">
                <a14:useLocalDpi xmlns:a14="http://schemas.microsoft.com/office/drawing/2010/main" val="0"/>
              </a:ext>
            </a:extLst>
          </a:blip>
          <a:stretch>
            <a:fillRect/>
          </a:stretch>
        </p:blipFill>
        <p:spPr>
          <a:xfrm>
            <a:off x="9880672" y="5844587"/>
            <a:ext cx="1592772" cy="896582"/>
          </a:xfrm>
          <a:prstGeom prst="rect">
            <a:avLst/>
          </a:prstGeom>
        </p:spPr>
      </p:pic>
      <p:pic>
        <p:nvPicPr>
          <p:cNvPr id="18" name="Picture 7" descr="SenegalA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8757" y="3512501"/>
            <a:ext cx="1550370" cy="156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55217" y="1986170"/>
            <a:ext cx="4591762" cy="1446550"/>
          </a:xfrm>
          <a:prstGeom prst="rect">
            <a:avLst/>
          </a:prstGeom>
          <a:noFill/>
          <a:ln>
            <a:solidFill>
              <a:schemeClr val="accent4">
                <a:lumMod val="60000"/>
                <a:lumOff val="40000"/>
              </a:schemeClr>
            </a:solidFill>
          </a:ln>
        </p:spPr>
        <p:txBody>
          <a:bodyPr wrap="square" lIns="91440" tIns="45720" rIns="91440" bIns="45720">
            <a:spAutoFit/>
          </a:bodyPr>
          <a:lstStyle/>
          <a:p>
            <a:pPr algn="ctr"/>
            <a:r>
              <a:rPr lang="fr-FR" sz="8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rPr>
              <a:t>MERCI</a:t>
            </a:r>
            <a:endParaRPr lang="fr-FR" sz="88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226926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980160" y="1279731"/>
            <a:ext cx="10155200" cy="4958510"/>
          </a:xfrm>
          <a:solidFill>
            <a:schemeClr val="bg1"/>
          </a:solidFill>
        </p:spPr>
        <p:txBody>
          <a:bodyPr>
            <a:normAutofit/>
          </a:bodyPr>
          <a:lstStyle/>
          <a:p>
            <a:pPr marL="0" indent="0" algn="ctr">
              <a:lnSpc>
                <a:spcPct val="150000"/>
              </a:lnSpc>
              <a:buNone/>
            </a:pPr>
            <a:r>
              <a:rPr lang="fr-SN" sz="2600" b="1" spc="-1" dirty="0">
                <a:ea typeface="AppleSystemUIFont"/>
                <a:cs typeface="Times New Roman" panose="02020603050405020304" pitchFamily="18" charset="0"/>
              </a:rPr>
              <a:t>Objectifs de l’étude</a:t>
            </a:r>
          </a:p>
          <a:p>
            <a:pPr marL="0" indent="0" algn="just">
              <a:lnSpc>
                <a:spcPct val="150000"/>
              </a:lnSpc>
              <a:buNone/>
            </a:pPr>
            <a:r>
              <a:rPr lang="fr-FR" sz="2400" dirty="0">
                <a:cs typeface="Times New Roman" panose="02020603050405020304" pitchFamily="18" charset="0"/>
              </a:rPr>
              <a:t>Analyser les systèmes d’assistance sociale afin de produire des évidences scientifiques sur :</a:t>
            </a:r>
          </a:p>
          <a:p>
            <a:pPr lvl="1" algn="just">
              <a:lnSpc>
                <a:spcPct val="150000"/>
              </a:lnSpc>
            </a:pPr>
            <a:r>
              <a:rPr lang="fr-FR" dirty="0">
                <a:cs typeface="Times New Roman" panose="02020603050405020304" pitchFamily="18" charset="0"/>
              </a:rPr>
              <a:t>leur accessibilité ;</a:t>
            </a:r>
          </a:p>
          <a:p>
            <a:pPr lvl="1" algn="just">
              <a:lnSpc>
                <a:spcPct val="150000"/>
              </a:lnSpc>
            </a:pPr>
            <a:r>
              <a:rPr lang="fr-FR" dirty="0">
                <a:cs typeface="Times New Roman" panose="02020603050405020304" pitchFamily="18" charset="0"/>
              </a:rPr>
              <a:t>leur efficacité ;</a:t>
            </a:r>
          </a:p>
          <a:p>
            <a:pPr lvl="1" algn="just">
              <a:lnSpc>
                <a:spcPct val="150000"/>
              </a:lnSpc>
            </a:pPr>
            <a:r>
              <a:rPr lang="fr-FR" dirty="0">
                <a:cs typeface="Times New Roman" panose="02020603050405020304" pitchFamily="18" charset="0"/>
              </a:rPr>
              <a:t>et leur durabilité.</a:t>
            </a:r>
          </a:p>
          <a:p>
            <a:pPr lvl="1" algn="just">
              <a:lnSpc>
                <a:spcPct val="150000"/>
              </a:lnSpc>
              <a:buFont typeface="Symbol" pitchFamily="2" charset="2"/>
              <a:buChar char="Þ"/>
            </a:pPr>
            <a:r>
              <a:rPr lang="fr-FR" dirty="0">
                <a:cs typeface="Times New Roman" panose="02020603050405020304" pitchFamily="18" charset="0"/>
              </a:rPr>
              <a:t>Fournir des recommandations pour une prise de décisions éclairées des acteurs du système pour le développement de la PS.</a:t>
            </a:r>
          </a:p>
        </p:txBody>
      </p:sp>
      <p:sp>
        <p:nvSpPr>
          <p:cNvPr id="4" name="Espace réservé du numéro de diapositive 3"/>
          <p:cNvSpPr>
            <a:spLocks noGrp="1"/>
          </p:cNvSpPr>
          <p:nvPr>
            <p:ph type="sldNum" sz="quarter" idx="12"/>
            <p:custDataLst>
              <p:tags r:id="rId2"/>
            </p:custDataLst>
          </p:nvPr>
        </p:nvSpPr>
        <p:spPr/>
        <p:txBody>
          <a:bodyPr/>
          <a:lstStyle/>
          <a:p>
            <a:fld id="{A4F9CCEA-D5A7-458F-B5F9-1AE04233F752}" type="slidenum">
              <a:rPr lang="fr-FR" smtClean="0">
                <a:latin typeface="Times New Roman" panose="02020603050405020304" pitchFamily="18" charset="0"/>
                <a:cs typeface="Times New Roman" panose="02020603050405020304" pitchFamily="18" charset="0"/>
              </a:rPr>
              <a:t>4</a:t>
            </a:fld>
            <a:endParaRPr lang="fr-FR">
              <a:latin typeface="Times New Roman" panose="02020603050405020304" pitchFamily="18" charset="0"/>
              <a:cs typeface="Times New Roman" panose="02020603050405020304" pitchFamily="18" charset="0"/>
            </a:endParaRPr>
          </a:p>
        </p:txBody>
      </p:sp>
      <p:sp>
        <p:nvSpPr>
          <p:cNvPr id="5" name="Google Shape;112;p2">
            <a:extLst>
              <a:ext uri="{FF2B5EF4-FFF2-40B4-BE49-F238E27FC236}">
                <a16:creationId xmlns:a16="http://schemas.microsoft.com/office/drawing/2014/main" id="{002A2CC2-A8E4-43DD-A252-0C289F2E7EF3}"/>
              </a:ext>
            </a:extLst>
          </p:cNvPr>
          <p:cNvSpPr txBox="1"/>
          <p:nvPr>
            <p:custDataLst>
              <p:tags r:id="rId3"/>
            </p:custDataLst>
          </p:nvPr>
        </p:nvSpPr>
        <p:spPr>
          <a:xfrm>
            <a:off x="223179" y="-63104"/>
            <a:ext cx="11755120" cy="811760"/>
          </a:xfrm>
          <a:prstGeom prst="rect">
            <a:avLst/>
          </a:prstGeom>
          <a:noFill/>
          <a:ln w="0">
            <a:noFill/>
          </a:ln>
        </p:spPr>
        <p:txBody>
          <a:bodyPr anchor="b">
            <a:normAutofit/>
          </a:bodyPr>
          <a:lstStyle/>
          <a:p>
            <a:pPr algn="ctr"/>
            <a:endParaRPr lang="fr-SN" sz="3600" b="1" spc="-1" dirty="0">
              <a:latin typeface="Times New Roman" panose="02020603050405020304" pitchFamily="18" charset="0"/>
              <a:ea typeface="AppleSystemUIFont"/>
              <a:cs typeface="Times New Roman" panose="02020603050405020304" pitchFamily="18" charset="0"/>
            </a:endParaRPr>
          </a:p>
        </p:txBody>
      </p:sp>
      <p:pic>
        <p:nvPicPr>
          <p:cNvPr id="6" name="Image 5"/>
          <p:cNvPicPr>
            <a:picLocks noChangeAspect="1"/>
          </p:cNvPicPr>
          <p:nvPr>
            <p:custDataLst>
              <p:tags r:id="rId4"/>
            </p:custDataLst>
          </p:nvPr>
        </p:nvPicPr>
        <p:blipFill>
          <a:blip r:embed="rId6"/>
          <a:stretch>
            <a:fillRect/>
          </a:stretch>
        </p:blipFill>
        <p:spPr>
          <a:xfrm>
            <a:off x="1352550" y="233472"/>
            <a:ext cx="9486900" cy="942185"/>
          </a:xfrm>
          <a:prstGeom prst="rect">
            <a:avLst/>
          </a:prstGeom>
        </p:spPr>
      </p:pic>
      <p:pic>
        <p:nvPicPr>
          <p:cNvPr id="7" name="Picture 2"/>
          <p:cNvPicPr>
            <a:picLocks noChangeAspect="1"/>
          </p:cNvPicPr>
          <p:nvPr/>
        </p:nvPicPr>
        <p:blipFill>
          <a:blip r:embed="rId7">
            <a:alphaModFix amt="37000"/>
          </a:blip>
          <a:srcRect/>
          <a:stretch>
            <a:fillRect/>
          </a:stretch>
        </p:blipFill>
        <p:spPr>
          <a:xfrm>
            <a:off x="3874719" y="1825625"/>
            <a:ext cx="4442561" cy="4351338"/>
          </a:xfrm>
          <a:prstGeom prst="rect">
            <a:avLst/>
          </a:prstGeom>
        </p:spPr>
      </p:pic>
    </p:spTree>
    <p:extLst>
      <p:ext uri="{BB962C8B-B14F-4D97-AF65-F5344CB8AC3E}">
        <p14:creationId xmlns:p14="http://schemas.microsoft.com/office/powerpoint/2010/main" val="335283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A4F9CCEA-D5A7-458F-B5F9-1AE04233F752}" type="slidenum">
              <a:rPr lang="fr-FR" smtClean="0"/>
              <a:t>5</a:t>
            </a:fld>
            <a:endParaRPr lang="fr-FR"/>
          </a:p>
        </p:txBody>
      </p:sp>
      <p:sp>
        <p:nvSpPr>
          <p:cNvPr id="7" name="Google Shape;112;p2">
            <a:extLst>
              <a:ext uri="{FF2B5EF4-FFF2-40B4-BE49-F238E27FC236}">
                <a16:creationId xmlns:a16="http://schemas.microsoft.com/office/drawing/2014/main" id="{A0A0648F-8B94-431D-8662-3A3ECD867BCF}"/>
              </a:ext>
            </a:extLst>
          </p:cNvPr>
          <p:cNvSpPr txBox="1"/>
          <p:nvPr>
            <p:custDataLst>
              <p:tags r:id="rId2"/>
            </p:custDataLst>
          </p:nvPr>
        </p:nvSpPr>
        <p:spPr>
          <a:xfrm>
            <a:off x="182880" y="-10160"/>
            <a:ext cx="11755120" cy="811760"/>
          </a:xfrm>
          <a:prstGeom prst="rect">
            <a:avLst/>
          </a:prstGeom>
          <a:noFill/>
          <a:ln w="0">
            <a:noFill/>
          </a:ln>
        </p:spPr>
        <p:txBody>
          <a:bodyPr anchor="b">
            <a:normAutofit/>
          </a:bodyPr>
          <a:lstStyle/>
          <a:p>
            <a:pPr algn="ctr"/>
            <a:endParaRPr lang="fr-SN" sz="3600" b="1" spc="-1" dirty="0">
              <a:latin typeface="Times New Roman" panose="02020603050405020304" pitchFamily="18" charset="0"/>
              <a:ea typeface="AppleSystemUIFont"/>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C0697072-A1A2-4866-A5F9-F60BFC316DF0}"/>
              </a:ext>
            </a:extLst>
          </p:cNvPr>
          <p:cNvSpPr txBox="1">
            <a:spLocks/>
          </p:cNvSpPr>
          <p:nvPr>
            <p:custDataLst>
              <p:tags r:id="rId3"/>
            </p:custDataLst>
          </p:nvPr>
        </p:nvSpPr>
        <p:spPr>
          <a:xfrm>
            <a:off x="1061580" y="1097281"/>
            <a:ext cx="10068840" cy="4947919"/>
          </a:xfrm>
          <a:prstGeom prst="rect">
            <a:avLst/>
          </a:prstGeom>
          <a:solidFill>
            <a:schemeClr val="bg1"/>
          </a:solidFill>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r>
              <a:rPr lang="fr-FR" sz="2400" b="1" dirty="0">
                <a:cs typeface="Times New Roman" panose="02020603050405020304" pitchFamily="18" charset="0"/>
              </a:rPr>
              <a:t>Méthodologie</a:t>
            </a:r>
          </a:p>
          <a:p>
            <a:pPr marL="0" indent="0" algn="just">
              <a:lnSpc>
                <a:spcPct val="100000"/>
              </a:lnSpc>
              <a:spcBef>
                <a:spcPts val="1200"/>
              </a:spcBef>
              <a:spcAft>
                <a:spcPts val="1200"/>
              </a:spcAft>
              <a:buNone/>
            </a:pPr>
            <a:r>
              <a:rPr lang="fr-FR" sz="2400" b="1" dirty="0">
                <a:cs typeface="Times New Roman" panose="02020603050405020304" pitchFamily="18" charset="0"/>
              </a:rPr>
              <a:t>Axes de l’évaluation</a:t>
            </a:r>
          </a:p>
          <a:p>
            <a:pPr lvl="2" algn="just">
              <a:lnSpc>
                <a:spcPct val="150000"/>
              </a:lnSpc>
              <a:spcBef>
                <a:spcPts val="300"/>
              </a:spcBef>
            </a:pPr>
            <a:r>
              <a:rPr lang="fr-FR" sz="2400" dirty="0">
                <a:cs typeface="Times New Roman" panose="02020603050405020304" pitchFamily="18" charset="0"/>
              </a:rPr>
              <a:t>critères d’adhésion (ciblage) et conditions d’éligibilité</a:t>
            </a:r>
            <a:r>
              <a:rPr lang="fr-SN" sz="2400" dirty="0">
                <a:cs typeface="Times New Roman" panose="02020603050405020304" pitchFamily="18" charset="0"/>
              </a:rPr>
              <a:t>,</a:t>
            </a:r>
          </a:p>
          <a:p>
            <a:pPr lvl="2" algn="just">
              <a:lnSpc>
                <a:spcPct val="150000"/>
              </a:lnSpc>
              <a:spcBef>
                <a:spcPts val="300"/>
              </a:spcBef>
            </a:pPr>
            <a:r>
              <a:rPr lang="fr-FR" sz="2400" dirty="0">
                <a:cs typeface="Times New Roman" panose="02020603050405020304" pitchFamily="18" charset="0"/>
              </a:rPr>
              <a:t>accès à l’information, </a:t>
            </a:r>
          </a:p>
          <a:p>
            <a:pPr lvl="2" algn="just">
              <a:lnSpc>
                <a:spcPct val="150000"/>
              </a:lnSpc>
              <a:spcBef>
                <a:spcPts val="300"/>
              </a:spcBef>
            </a:pPr>
            <a:r>
              <a:rPr lang="fr-FR" sz="2400" dirty="0">
                <a:cs typeface="Times New Roman" panose="02020603050405020304" pitchFamily="18" charset="0"/>
              </a:rPr>
              <a:t>perceptions sur l’organisation, le fonctionnement,</a:t>
            </a:r>
          </a:p>
          <a:p>
            <a:pPr lvl="2" algn="just">
              <a:lnSpc>
                <a:spcPct val="150000"/>
              </a:lnSpc>
              <a:spcBef>
                <a:spcPts val="300"/>
              </a:spcBef>
            </a:pPr>
            <a:r>
              <a:rPr lang="fr-FR" sz="2400" dirty="0">
                <a:cs typeface="Times New Roman" panose="02020603050405020304" pitchFamily="18" charset="0"/>
              </a:rPr>
              <a:t>pertinence et efficacité,</a:t>
            </a:r>
          </a:p>
          <a:p>
            <a:pPr lvl="2" algn="just">
              <a:lnSpc>
                <a:spcPct val="150000"/>
              </a:lnSpc>
              <a:spcBef>
                <a:spcPts val="300"/>
              </a:spcBef>
            </a:pPr>
            <a:r>
              <a:rPr lang="fr-FR" sz="2400" dirty="0">
                <a:cs typeface="Times New Roman" panose="02020603050405020304" pitchFamily="18" charset="0"/>
              </a:rPr>
              <a:t>accessibilité et satisfaction,</a:t>
            </a:r>
          </a:p>
          <a:p>
            <a:pPr lvl="2" algn="just">
              <a:lnSpc>
                <a:spcPct val="150000"/>
              </a:lnSpc>
              <a:spcBef>
                <a:spcPts val="300"/>
              </a:spcBef>
            </a:pPr>
            <a:r>
              <a:rPr lang="fr-FR" sz="2400" dirty="0">
                <a:cs typeface="Times New Roman" panose="02020603050405020304" pitchFamily="18" charset="0"/>
              </a:rPr>
              <a:t>interactions avec les acteurs de la protection sociale,</a:t>
            </a:r>
          </a:p>
          <a:p>
            <a:pPr lvl="2" algn="just">
              <a:lnSpc>
                <a:spcPct val="150000"/>
              </a:lnSpc>
              <a:spcBef>
                <a:spcPts val="300"/>
              </a:spcBef>
            </a:pPr>
            <a:r>
              <a:rPr lang="fr-FR" sz="2400" dirty="0">
                <a:cs typeface="Times New Roman" panose="02020603050405020304" pitchFamily="18" charset="0"/>
              </a:rPr>
              <a:t>perceptions sur la durabilité financière.</a:t>
            </a:r>
          </a:p>
        </p:txBody>
      </p:sp>
      <p:pic>
        <p:nvPicPr>
          <p:cNvPr id="6" name="Picture 2"/>
          <p:cNvPicPr>
            <a:picLocks noGrp="1" noChangeAspect="1"/>
          </p:cNvPicPr>
          <p:nvPr>
            <p:ph idx="1"/>
          </p:nvPr>
        </p:nvPicPr>
        <p:blipFill>
          <a:blip r:embed="rId6">
            <a:alphaModFix amt="37000"/>
          </a:blip>
          <a:srcRect/>
          <a:stretch>
            <a:fillRect/>
          </a:stretch>
        </p:blipFill>
        <p:spPr>
          <a:xfrm>
            <a:off x="3874719" y="1825625"/>
            <a:ext cx="4442561" cy="4351338"/>
          </a:xfrm>
          <a:prstGeom prst="rect">
            <a:avLst/>
          </a:prstGeom>
        </p:spPr>
      </p:pic>
      <p:pic>
        <p:nvPicPr>
          <p:cNvPr id="8" name="Image 7"/>
          <p:cNvPicPr>
            <a:picLocks noChangeAspect="1"/>
          </p:cNvPicPr>
          <p:nvPr>
            <p:custDataLst>
              <p:tags r:id="rId4"/>
            </p:custDataLst>
          </p:nvPr>
        </p:nvPicPr>
        <p:blipFill>
          <a:blip r:embed="rId7"/>
          <a:stretch>
            <a:fillRect/>
          </a:stretch>
        </p:blipFill>
        <p:spPr>
          <a:xfrm>
            <a:off x="1352550" y="233472"/>
            <a:ext cx="9486900" cy="942185"/>
          </a:xfrm>
          <a:prstGeom prst="rect">
            <a:avLst/>
          </a:prstGeom>
        </p:spPr>
      </p:pic>
    </p:spTree>
    <p:extLst>
      <p:ext uri="{BB962C8B-B14F-4D97-AF65-F5344CB8AC3E}">
        <p14:creationId xmlns:p14="http://schemas.microsoft.com/office/powerpoint/2010/main" val="311263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A4F9CCEA-D5A7-458F-B5F9-1AE04233F752}" type="slidenum">
              <a:rPr lang="fr-FR" smtClean="0"/>
              <a:t>6</a:t>
            </a:fld>
            <a:endParaRPr lang="fr-FR"/>
          </a:p>
        </p:txBody>
      </p:sp>
      <p:sp>
        <p:nvSpPr>
          <p:cNvPr id="7" name="Google Shape;112;p2">
            <a:extLst>
              <a:ext uri="{FF2B5EF4-FFF2-40B4-BE49-F238E27FC236}">
                <a16:creationId xmlns:a16="http://schemas.microsoft.com/office/drawing/2014/main" id="{A0A0648F-8B94-431D-8662-3A3ECD867BCF}"/>
              </a:ext>
            </a:extLst>
          </p:cNvPr>
          <p:cNvSpPr txBox="1"/>
          <p:nvPr>
            <p:custDataLst>
              <p:tags r:id="rId2"/>
            </p:custDataLst>
          </p:nvPr>
        </p:nvSpPr>
        <p:spPr>
          <a:xfrm>
            <a:off x="182880" y="-10160"/>
            <a:ext cx="11755120" cy="811760"/>
          </a:xfrm>
          <a:prstGeom prst="rect">
            <a:avLst/>
          </a:prstGeom>
          <a:noFill/>
          <a:ln w="0">
            <a:noFill/>
          </a:ln>
        </p:spPr>
        <p:txBody>
          <a:bodyPr anchor="b">
            <a:normAutofit/>
          </a:bodyPr>
          <a:lstStyle/>
          <a:p>
            <a:pPr algn="ctr"/>
            <a:endParaRPr lang="fr-SN" sz="2400" b="1" spc="-1" dirty="0">
              <a:ea typeface="AppleSystemUIFont"/>
              <a:cs typeface="Times New Roman" panose="02020603050405020304" pitchFamily="18" charset="0"/>
            </a:endParaRPr>
          </a:p>
        </p:txBody>
      </p:sp>
      <p:sp>
        <p:nvSpPr>
          <p:cNvPr id="6" name="ZoneTexte 5">
            <a:extLst>
              <a:ext uri="{FF2B5EF4-FFF2-40B4-BE49-F238E27FC236}">
                <a16:creationId xmlns:a16="http://schemas.microsoft.com/office/drawing/2014/main" id="{6EB95DB2-09AF-134E-90BD-47F062B87948}"/>
              </a:ext>
            </a:extLst>
          </p:cNvPr>
          <p:cNvSpPr txBox="1"/>
          <p:nvPr/>
        </p:nvSpPr>
        <p:spPr>
          <a:xfrm>
            <a:off x="621324" y="902288"/>
            <a:ext cx="7267221" cy="400110"/>
          </a:xfrm>
          <a:prstGeom prst="rect">
            <a:avLst/>
          </a:prstGeom>
          <a:noFill/>
        </p:spPr>
        <p:txBody>
          <a:bodyPr wrap="square" rtlCol="0">
            <a:spAutoFit/>
          </a:bodyPr>
          <a:lstStyle/>
          <a:p>
            <a:pPr algn="ctr"/>
            <a:r>
              <a:rPr lang="fr-FR" sz="2000" b="1" dirty="0">
                <a:cs typeface="Times New Roman" panose="02020603050405020304" pitchFamily="18" charset="0"/>
              </a:rPr>
              <a:t>Une méthodologie mixte quanti / quali a été adoptée</a:t>
            </a:r>
          </a:p>
        </p:txBody>
      </p:sp>
      <p:graphicFrame>
        <p:nvGraphicFramePr>
          <p:cNvPr id="8" name="Tableau 7">
            <a:extLst>
              <a:ext uri="{FF2B5EF4-FFF2-40B4-BE49-F238E27FC236}">
                <a16:creationId xmlns:a16="http://schemas.microsoft.com/office/drawing/2014/main" id="{8EB7FD95-55E1-1449-93F5-E7E021B7D9FD}"/>
              </a:ext>
            </a:extLst>
          </p:cNvPr>
          <p:cNvGraphicFramePr>
            <a:graphicFrameLocks noGrp="1"/>
          </p:cNvGraphicFramePr>
          <p:nvPr>
            <p:extLst>
              <p:ext uri="{D42A27DB-BD31-4B8C-83A1-F6EECF244321}">
                <p14:modId xmlns:p14="http://schemas.microsoft.com/office/powerpoint/2010/main" val="743119860"/>
              </p:ext>
            </p:extLst>
          </p:nvPr>
        </p:nvGraphicFramePr>
        <p:xfrm>
          <a:off x="621324" y="1464642"/>
          <a:ext cx="11123635" cy="4712321"/>
        </p:xfrm>
        <a:graphic>
          <a:graphicData uri="http://schemas.openxmlformats.org/drawingml/2006/table">
            <a:tbl>
              <a:tblPr firstRow="1" bandRow="1">
                <a:tableStyleId>{5C22544A-7EE6-4342-B048-85BDC9FD1C3A}</a:tableStyleId>
              </a:tblPr>
              <a:tblGrid>
                <a:gridCol w="1841226">
                  <a:extLst>
                    <a:ext uri="{9D8B030D-6E8A-4147-A177-3AD203B41FA5}">
                      <a16:colId xmlns:a16="http://schemas.microsoft.com/office/drawing/2014/main" val="3672488273"/>
                    </a:ext>
                  </a:extLst>
                </a:gridCol>
                <a:gridCol w="2233143">
                  <a:extLst>
                    <a:ext uri="{9D8B030D-6E8A-4147-A177-3AD203B41FA5}">
                      <a16:colId xmlns:a16="http://schemas.microsoft.com/office/drawing/2014/main" val="972758305"/>
                    </a:ext>
                  </a:extLst>
                </a:gridCol>
                <a:gridCol w="2667148">
                  <a:extLst>
                    <a:ext uri="{9D8B030D-6E8A-4147-A177-3AD203B41FA5}">
                      <a16:colId xmlns:a16="http://schemas.microsoft.com/office/drawing/2014/main" val="1075206507"/>
                    </a:ext>
                  </a:extLst>
                </a:gridCol>
                <a:gridCol w="2191059">
                  <a:extLst>
                    <a:ext uri="{9D8B030D-6E8A-4147-A177-3AD203B41FA5}">
                      <a16:colId xmlns:a16="http://schemas.microsoft.com/office/drawing/2014/main" val="3105545462"/>
                    </a:ext>
                  </a:extLst>
                </a:gridCol>
                <a:gridCol w="2191059">
                  <a:extLst>
                    <a:ext uri="{9D8B030D-6E8A-4147-A177-3AD203B41FA5}">
                      <a16:colId xmlns:a16="http://schemas.microsoft.com/office/drawing/2014/main" val="20004"/>
                    </a:ext>
                  </a:extLst>
                </a:gridCol>
              </a:tblGrid>
              <a:tr h="954827">
                <a:tc>
                  <a:txBody>
                    <a:bodyPr/>
                    <a:lstStyle/>
                    <a:p>
                      <a:pPr algn="ctr"/>
                      <a:r>
                        <a:rPr lang="fr-FR" sz="1800" dirty="0">
                          <a:solidFill>
                            <a:schemeClr val="tx1"/>
                          </a:solidFill>
                          <a:latin typeface="+mn-lt"/>
                          <a:cs typeface="Times New Roman" panose="02020603050405020304" pitchFamily="18" charset="0"/>
                        </a:rPr>
                        <a:t>Méthodologie</a:t>
                      </a:r>
                    </a:p>
                  </a:txBody>
                  <a:tcPr>
                    <a:solidFill>
                      <a:schemeClr val="bg1">
                        <a:lumMod val="95000"/>
                      </a:schemeClr>
                    </a:solidFill>
                  </a:tcPr>
                </a:tc>
                <a:tc>
                  <a:txBody>
                    <a:bodyPr/>
                    <a:lstStyle/>
                    <a:p>
                      <a:pPr algn="ctr"/>
                      <a:r>
                        <a:rPr lang="fr-FR" sz="1800" dirty="0">
                          <a:solidFill>
                            <a:schemeClr val="tx1"/>
                          </a:solidFill>
                          <a:latin typeface="+mn-lt"/>
                          <a:cs typeface="Times New Roman" panose="02020603050405020304" pitchFamily="18" charset="0"/>
                        </a:rPr>
                        <a:t>Outils de collecte</a:t>
                      </a:r>
                    </a:p>
                  </a:txBody>
                  <a:tcPr>
                    <a:solidFill>
                      <a:schemeClr val="bg1">
                        <a:lumMod val="95000"/>
                      </a:schemeClr>
                    </a:solidFill>
                  </a:tcPr>
                </a:tc>
                <a:tc>
                  <a:txBody>
                    <a:bodyPr/>
                    <a:lstStyle/>
                    <a:p>
                      <a:pPr algn="ctr"/>
                      <a:r>
                        <a:rPr lang="fr-FR" sz="1800" dirty="0">
                          <a:solidFill>
                            <a:schemeClr val="tx1"/>
                          </a:solidFill>
                          <a:latin typeface="+mn-lt"/>
                          <a:cs typeface="Times New Roman" panose="02020603050405020304" pitchFamily="18" charset="0"/>
                        </a:rPr>
                        <a:t>Cibles</a:t>
                      </a:r>
                    </a:p>
                  </a:txBody>
                  <a:tcPr>
                    <a:solidFill>
                      <a:schemeClr val="bg1">
                        <a:lumMod val="95000"/>
                      </a:schemeClr>
                    </a:solidFill>
                  </a:tcPr>
                </a:tc>
                <a:tc>
                  <a:txBody>
                    <a:bodyPr/>
                    <a:lstStyle/>
                    <a:p>
                      <a:pPr algn="ctr"/>
                      <a:r>
                        <a:rPr lang="fr-FR" sz="1800" dirty="0">
                          <a:solidFill>
                            <a:schemeClr val="tx1"/>
                          </a:solidFill>
                          <a:latin typeface="+mn-lt"/>
                          <a:cs typeface="Times New Roman" panose="02020603050405020304" pitchFamily="18" charset="0"/>
                        </a:rPr>
                        <a:t>Effectifs d’enquête</a:t>
                      </a:r>
                    </a:p>
                  </a:txBody>
                  <a:tcPr>
                    <a:solidFill>
                      <a:schemeClr val="bg1">
                        <a:lumMod val="95000"/>
                      </a:schemeClr>
                    </a:solidFill>
                  </a:tcPr>
                </a:tc>
                <a:tc>
                  <a:txBody>
                    <a:bodyPr/>
                    <a:lstStyle/>
                    <a:p>
                      <a:pPr algn="ctr"/>
                      <a:r>
                        <a:rPr lang="fr-FR" sz="1800" dirty="0">
                          <a:solidFill>
                            <a:schemeClr val="tx1"/>
                          </a:solidFill>
                          <a:latin typeface="+mn-lt"/>
                          <a:cs typeface="Times New Roman" panose="02020603050405020304" pitchFamily="18" charset="0"/>
                        </a:rPr>
                        <a:t>Zones</a:t>
                      </a:r>
                      <a:r>
                        <a:rPr lang="fr-FR" sz="1800" baseline="0" dirty="0">
                          <a:solidFill>
                            <a:schemeClr val="tx1"/>
                          </a:solidFill>
                          <a:latin typeface="+mn-lt"/>
                          <a:cs typeface="Times New Roman" panose="02020603050405020304" pitchFamily="18" charset="0"/>
                        </a:rPr>
                        <a:t> de collecte (départements)</a:t>
                      </a:r>
                      <a:endParaRPr lang="fr-FR" sz="1800" dirty="0">
                        <a:solidFill>
                          <a:schemeClr val="tx1"/>
                        </a:solidFill>
                        <a:latin typeface="+mn-lt"/>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4133519041"/>
                  </a:ext>
                </a:extLst>
              </a:tr>
              <a:tr h="2235864">
                <a:tc>
                  <a:txBody>
                    <a:bodyPr/>
                    <a:lstStyle/>
                    <a:p>
                      <a:pPr algn="ctr"/>
                      <a:endParaRPr lang="fr-FR" sz="1800" b="0" dirty="0">
                        <a:solidFill>
                          <a:schemeClr val="tx1"/>
                        </a:solidFill>
                        <a:latin typeface="+mn-lt"/>
                        <a:cs typeface="Times New Roman" panose="02020603050405020304" pitchFamily="18" charset="0"/>
                      </a:endParaRPr>
                    </a:p>
                    <a:p>
                      <a:pPr algn="ctr"/>
                      <a:endParaRPr lang="fr-FR" sz="1800" b="0" dirty="0">
                        <a:solidFill>
                          <a:schemeClr val="tx1"/>
                        </a:solidFill>
                        <a:latin typeface="+mn-lt"/>
                        <a:cs typeface="Times New Roman" panose="02020603050405020304" pitchFamily="18" charset="0"/>
                      </a:endParaRPr>
                    </a:p>
                    <a:p>
                      <a:pPr algn="ctr"/>
                      <a:r>
                        <a:rPr lang="fr-FR" sz="1800" b="0" dirty="0">
                          <a:solidFill>
                            <a:schemeClr val="tx1"/>
                          </a:solidFill>
                          <a:latin typeface="+mn-lt"/>
                          <a:cs typeface="Times New Roman" panose="02020603050405020304" pitchFamily="18" charset="0"/>
                        </a:rPr>
                        <a:t>Volet Quantitatif</a:t>
                      </a:r>
                    </a:p>
                  </a:txBody>
                  <a:tcPr>
                    <a:solidFill>
                      <a:schemeClr val="bg1">
                        <a:lumMod val="95000"/>
                      </a:schemeClr>
                    </a:solidFill>
                  </a:tcPr>
                </a:tc>
                <a:tc>
                  <a:txBody>
                    <a:bodyPr/>
                    <a:lstStyle/>
                    <a:p>
                      <a:pPr algn="ctr"/>
                      <a:endParaRPr lang="fr-FR" sz="1800" b="0" dirty="0">
                        <a:solidFill>
                          <a:schemeClr val="tx1"/>
                        </a:solidFill>
                        <a:latin typeface="+mn-lt"/>
                        <a:cs typeface="Times New Roman" panose="02020603050405020304" pitchFamily="18" charset="0"/>
                      </a:endParaRPr>
                    </a:p>
                    <a:p>
                      <a:pPr algn="ctr"/>
                      <a:endParaRPr lang="fr-FR" sz="1800" b="0" dirty="0">
                        <a:solidFill>
                          <a:schemeClr val="tx1"/>
                        </a:solidFill>
                        <a:latin typeface="+mn-lt"/>
                        <a:cs typeface="Times New Roman" panose="02020603050405020304" pitchFamily="18" charset="0"/>
                      </a:endParaRPr>
                    </a:p>
                    <a:p>
                      <a:pPr algn="ctr"/>
                      <a:r>
                        <a:rPr lang="fr-FR" sz="1800" b="0" dirty="0">
                          <a:solidFill>
                            <a:schemeClr val="tx1"/>
                          </a:solidFill>
                          <a:latin typeface="+mn-lt"/>
                          <a:cs typeface="Times New Roman" panose="02020603050405020304" pitchFamily="18" charset="0"/>
                        </a:rPr>
                        <a:t>Questionnaire</a:t>
                      </a:r>
                    </a:p>
                  </a:txBody>
                  <a:tcPr>
                    <a:solidFill>
                      <a:schemeClr val="bg1">
                        <a:lumMod val="95000"/>
                      </a:schemeClr>
                    </a:solidFill>
                  </a:tcPr>
                </a:tc>
                <a:tc>
                  <a:txBody>
                    <a:bodyPr/>
                    <a:lstStyle/>
                    <a:p>
                      <a:pPr marL="285750" indent="-285750" algn="just">
                        <a:buFontTx/>
                        <a:buChar char="-"/>
                      </a:pPr>
                      <a:r>
                        <a:rPr lang="fr-FR" sz="1800" b="0" dirty="0">
                          <a:solidFill>
                            <a:schemeClr val="tx1"/>
                          </a:solidFill>
                          <a:latin typeface="+mn-lt"/>
                          <a:cs typeface="Times New Roman" panose="02020603050405020304" pitchFamily="18" charset="0"/>
                        </a:rPr>
                        <a:t>PNBSF</a:t>
                      </a:r>
                    </a:p>
                    <a:p>
                      <a:pPr marL="285750" indent="-285750" algn="just">
                        <a:buFontTx/>
                        <a:buChar char="-"/>
                      </a:pPr>
                      <a:r>
                        <a:rPr lang="fr-FR" sz="1800" b="0" dirty="0">
                          <a:solidFill>
                            <a:schemeClr val="tx1"/>
                          </a:solidFill>
                          <a:latin typeface="+mn-lt"/>
                          <a:cs typeface="Times New Roman" panose="02020603050405020304" pitchFamily="18" charset="0"/>
                        </a:rPr>
                        <a:t>CEC</a:t>
                      </a:r>
                    </a:p>
                    <a:p>
                      <a:pPr marL="285750" indent="-285750" algn="just">
                        <a:buFontTx/>
                        <a:buChar char="-"/>
                      </a:pPr>
                      <a:r>
                        <a:rPr lang="fr-FR" sz="1800" b="0" dirty="0">
                          <a:solidFill>
                            <a:schemeClr val="tx1"/>
                          </a:solidFill>
                          <a:latin typeface="+mn-lt"/>
                          <a:cs typeface="Times New Roman" panose="02020603050405020304" pitchFamily="18" charset="0"/>
                        </a:rPr>
                        <a:t>0-5 ans</a:t>
                      </a:r>
                    </a:p>
                    <a:p>
                      <a:pPr marL="285750" indent="-285750" algn="just">
                        <a:buFontTx/>
                        <a:buChar char="-"/>
                      </a:pPr>
                      <a:r>
                        <a:rPr lang="fr-FR" sz="1800" b="0" dirty="0">
                          <a:solidFill>
                            <a:schemeClr val="tx1"/>
                          </a:solidFill>
                          <a:latin typeface="+mn-lt"/>
                          <a:cs typeface="Times New Roman" panose="02020603050405020304" pitchFamily="18" charset="0"/>
                        </a:rPr>
                        <a:t>Césarienne</a:t>
                      </a:r>
                    </a:p>
                    <a:p>
                      <a:pPr marL="285750" indent="-285750" algn="just">
                        <a:buFontTx/>
                        <a:buChar char="-"/>
                      </a:pPr>
                      <a:r>
                        <a:rPr lang="fr-FR" sz="1800" b="0" dirty="0">
                          <a:solidFill>
                            <a:schemeClr val="tx1"/>
                          </a:solidFill>
                          <a:latin typeface="+mn-lt"/>
                          <a:cs typeface="Times New Roman" panose="02020603050405020304" pitchFamily="18" charset="0"/>
                        </a:rPr>
                        <a:t>Plan Sésame</a:t>
                      </a:r>
                    </a:p>
                    <a:p>
                      <a:pPr marL="285750" indent="-285750" algn="just">
                        <a:buFontTx/>
                        <a:buChar char="-"/>
                      </a:pPr>
                      <a:r>
                        <a:rPr lang="fr-FR" sz="1800" b="0" dirty="0">
                          <a:solidFill>
                            <a:schemeClr val="tx1"/>
                          </a:solidFill>
                          <a:latin typeface="+mn-lt"/>
                          <a:cs typeface="Times New Roman" panose="02020603050405020304" pitchFamily="18" charset="0"/>
                        </a:rPr>
                        <a:t>Dialyse</a:t>
                      </a:r>
                    </a:p>
                  </a:txBody>
                  <a:tcPr>
                    <a:solidFill>
                      <a:schemeClr val="bg1">
                        <a:lumMod val="95000"/>
                      </a:schemeClr>
                    </a:solidFill>
                  </a:tcPr>
                </a:tc>
                <a:tc>
                  <a:txBody>
                    <a:bodyPr/>
                    <a:lstStyle/>
                    <a:p>
                      <a:pPr marL="285750" indent="-285750" algn="just">
                        <a:buFontTx/>
                        <a:buChar char="-"/>
                      </a:pPr>
                      <a:r>
                        <a:rPr lang="fr-FR" sz="1800" b="0" dirty="0">
                          <a:solidFill>
                            <a:schemeClr val="tx1"/>
                          </a:solidFill>
                          <a:latin typeface="+mn-lt"/>
                          <a:cs typeface="Times New Roman" panose="02020603050405020304" pitchFamily="18" charset="0"/>
                        </a:rPr>
                        <a:t>285</a:t>
                      </a:r>
                    </a:p>
                    <a:p>
                      <a:pPr marL="285750" indent="-285750" algn="just">
                        <a:buFontTx/>
                        <a:buChar char="-"/>
                      </a:pPr>
                      <a:r>
                        <a:rPr lang="fr-FR" sz="1800" b="0" dirty="0">
                          <a:solidFill>
                            <a:schemeClr val="tx1"/>
                          </a:solidFill>
                          <a:latin typeface="+mn-lt"/>
                          <a:cs typeface="Times New Roman" panose="02020603050405020304" pitchFamily="18" charset="0"/>
                        </a:rPr>
                        <a:t>252</a:t>
                      </a:r>
                    </a:p>
                    <a:p>
                      <a:pPr marL="285750" indent="-285750" algn="just">
                        <a:buFontTx/>
                        <a:buChar char="-"/>
                      </a:pPr>
                      <a:r>
                        <a:rPr lang="fr-FR" sz="1800" b="0" dirty="0">
                          <a:solidFill>
                            <a:schemeClr val="tx1"/>
                          </a:solidFill>
                          <a:latin typeface="+mn-lt"/>
                          <a:cs typeface="Times New Roman" panose="02020603050405020304" pitchFamily="18" charset="0"/>
                        </a:rPr>
                        <a:t>286</a:t>
                      </a:r>
                    </a:p>
                    <a:p>
                      <a:pPr marL="285750" indent="-285750" algn="just">
                        <a:buFontTx/>
                        <a:buChar char="-"/>
                      </a:pPr>
                      <a:r>
                        <a:rPr lang="fr-FR" sz="1800" b="0" dirty="0">
                          <a:solidFill>
                            <a:schemeClr val="tx1"/>
                          </a:solidFill>
                          <a:latin typeface="+mn-lt"/>
                          <a:cs typeface="Times New Roman" panose="02020603050405020304" pitchFamily="18" charset="0"/>
                        </a:rPr>
                        <a:t>246</a:t>
                      </a:r>
                    </a:p>
                    <a:p>
                      <a:pPr marL="285750" indent="-285750" algn="just">
                        <a:buFontTx/>
                        <a:buChar char="-"/>
                      </a:pPr>
                      <a:r>
                        <a:rPr lang="fr-FR" sz="1800" b="0" dirty="0">
                          <a:solidFill>
                            <a:schemeClr val="tx1"/>
                          </a:solidFill>
                          <a:latin typeface="+mn-lt"/>
                          <a:cs typeface="Times New Roman" panose="02020603050405020304" pitchFamily="18" charset="0"/>
                        </a:rPr>
                        <a:t>232</a:t>
                      </a:r>
                    </a:p>
                    <a:p>
                      <a:pPr marL="285750" indent="-285750" algn="just">
                        <a:buFontTx/>
                        <a:buChar char="-"/>
                      </a:pPr>
                      <a:r>
                        <a:rPr lang="fr-FR" sz="1800" b="0" dirty="0">
                          <a:solidFill>
                            <a:schemeClr val="tx1"/>
                          </a:solidFill>
                          <a:latin typeface="+mn-lt"/>
                          <a:cs typeface="Times New Roman" panose="02020603050405020304" pitchFamily="18" charset="0"/>
                        </a:rPr>
                        <a:t>93</a:t>
                      </a:r>
                    </a:p>
                    <a:p>
                      <a:pPr marL="285750" indent="-285750" algn="just">
                        <a:buFontTx/>
                        <a:buChar char="-"/>
                      </a:pPr>
                      <a:r>
                        <a:rPr lang="fr-FR" sz="1800" b="0" dirty="0">
                          <a:solidFill>
                            <a:schemeClr val="tx1"/>
                          </a:solidFill>
                          <a:latin typeface="+mn-lt"/>
                          <a:cs typeface="Times New Roman" panose="02020603050405020304" pitchFamily="18" charset="0"/>
                        </a:rPr>
                        <a:t>Total:1148</a:t>
                      </a:r>
                    </a:p>
                  </a:txBody>
                  <a:tcPr>
                    <a:solidFill>
                      <a:schemeClr val="bg1">
                        <a:lumMod val="95000"/>
                      </a:schemeClr>
                    </a:solidFill>
                  </a:tcPr>
                </a:tc>
                <a:tc rowSpan="2">
                  <a:txBody>
                    <a:bodyPr/>
                    <a:lstStyle/>
                    <a:p>
                      <a:pPr marL="0" indent="0" algn="just">
                        <a:buFontTx/>
                        <a:buNone/>
                      </a:pPr>
                      <a:r>
                        <a:rPr lang="fr-SN" sz="1800" kern="1200" dirty="0">
                          <a:solidFill>
                            <a:schemeClr val="dk1"/>
                          </a:solidFill>
                          <a:effectLst/>
                          <a:latin typeface="+mn-lt"/>
                          <a:ea typeface="+mn-ea"/>
                          <a:cs typeface="+mn-cs"/>
                        </a:rPr>
                        <a:t>Dakar, </a:t>
                      </a:r>
                      <a:r>
                        <a:rPr lang="fr-SN" sz="1800" kern="1200" dirty="0" err="1">
                          <a:solidFill>
                            <a:schemeClr val="dk1"/>
                          </a:solidFill>
                          <a:effectLst/>
                          <a:latin typeface="+mn-lt"/>
                          <a:ea typeface="+mn-ea"/>
                          <a:cs typeface="+mn-cs"/>
                        </a:rPr>
                        <a:t>Kaffrine</a:t>
                      </a:r>
                      <a:r>
                        <a:rPr lang="fr-SN" sz="1800" kern="1200" dirty="0">
                          <a:solidFill>
                            <a:schemeClr val="dk1"/>
                          </a:solidFill>
                          <a:effectLst/>
                          <a:latin typeface="+mn-lt"/>
                          <a:ea typeface="+mn-ea"/>
                          <a:cs typeface="+mn-cs"/>
                        </a:rPr>
                        <a:t>, Kolda, Saint-Louis et une partie de Thiès, du 27 février au 21 mars 2022</a:t>
                      </a:r>
                      <a:endParaRPr lang="fr-FR" sz="1800" b="0" dirty="0">
                        <a:solidFill>
                          <a:schemeClr val="tx1"/>
                        </a:solidFill>
                        <a:latin typeface="+mn-lt"/>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584309193"/>
                  </a:ext>
                </a:extLst>
              </a:tr>
              <a:tr h="1521630">
                <a:tc>
                  <a:txBody>
                    <a:bodyPr/>
                    <a:lstStyle/>
                    <a:p>
                      <a:pPr algn="ctr"/>
                      <a:endParaRPr lang="fr-FR" sz="1800" b="0" dirty="0">
                        <a:solidFill>
                          <a:schemeClr val="tx1"/>
                        </a:solidFill>
                        <a:latin typeface="+mn-lt"/>
                        <a:cs typeface="Times New Roman" panose="02020603050405020304" pitchFamily="18" charset="0"/>
                      </a:endParaRPr>
                    </a:p>
                    <a:p>
                      <a:pPr algn="ctr"/>
                      <a:r>
                        <a:rPr lang="fr-FR" sz="1800" b="0" dirty="0">
                          <a:solidFill>
                            <a:schemeClr val="tx1"/>
                          </a:solidFill>
                          <a:latin typeface="+mn-lt"/>
                          <a:cs typeface="Times New Roman" panose="02020603050405020304" pitchFamily="18" charset="0"/>
                        </a:rPr>
                        <a:t>Volet   Qualitatif</a:t>
                      </a:r>
                    </a:p>
                  </a:txBody>
                  <a:tcPr>
                    <a:solidFill>
                      <a:schemeClr val="bg1">
                        <a:lumMod val="95000"/>
                      </a:schemeClr>
                    </a:solidFill>
                  </a:tcPr>
                </a:tc>
                <a:tc>
                  <a:txBody>
                    <a:bodyPr/>
                    <a:lstStyle/>
                    <a:p>
                      <a:pPr marL="342900" indent="-342900" algn="just">
                        <a:buFontTx/>
                        <a:buChar char="-"/>
                      </a:pPr>
                      <a:r>
                        <a:rPr lang="fr-FR" sz="1800" b="0" dirty="0">
                          <a:solidFill>
                            <a:schemeClr val="tx1"/>
                          </a:solidFill>
                          <a:latin typeface="+mn-lt"/>
                          <a:cs typeface="Times New Roman" panose="02020603050405020304" pitchFamily="18" charset="0"/>
                        </a:rPr>
                        <a:t>Entretiens semi-structurés</a:t>
                      </a:r>
                    </a:p>
                    <a:p>
                      <a:pPr marL="342900" indent="-342900" algn="just">
                        <a:buFontTx/>
                        <a:buChar char="-"/>
                      </a:pPr>
                      <a:r>
                        <a:rPr lang="fr-FR" sz="1800" b="0" dirty="0">
                          <a:solidFill>
                            <a:schemeClr val="tx1"/>
                          </a:solidFill>
                          <a:latin typeface="+mn-lt"/>
                          <a:cs typeface="Times New Roman" panose="02020603050405020304" pitchFamily="18" charset="0"/>
                        </a:rPr>
                        <a:t>Récits de vie</a:t>
                      </a:r>
                    </a:p>
                  </a:txBody>
                  <a:tcPr>
                    <a:solidFill>
                      <a:schemeClr val="bg1">
                        <a:lumMod val="95000"/>
                      </a:schemeClr>
                    </a:solidFill>
                  </a:tcPr>
                </a:tc>
                <a:tc>
                  <a:txBody>
                    <a:bodyPr/>
                    <a:lstStyle/>
                    <a:p>
                      <a:pPr algn="just"/>
                      <a:r>
                        <a:rPr lang="fr-FR" sz="1800" b="0" dirty="0">
                          <a:solidFill>
                            <a:schemeClr val="tx1"/>
                          </a:solidFill>
                          <a:latin typeface="+mn-lt"/>
                          <a:cs typeface="Times New Roman" panose="02020603050405020304" pitchFamily="18" charset="0"/>
                        </a:rPr>
                        <a:t>Organes institutionnels, structures de mise en œuvre, acteurs locaux, bénéficiaires de la PS</a:t>
                      </a:r>
                    </a:p>
                  </a:txBody>
                  <a:tcPr>
                    <a:solidFill>
                      <a:schemeClr val="bg1">
                        <a:lumMod val="95000"/>
                      </a:schemeClr>
                    </a:solidFill>
                  </a:tcPr>
                </a:tc>
                <a:tc>
                  <a:txBody>
                    <a:bodyPr/>
                    <a:lstStyle/>
                    <a:p>
                      <a:pPr marL="342900" indent="-342900" algn="just">
                        <a:buFontTx/>
                        <a:buChar char="-"/>
                      </a:pPr>
                      <a:r>
                        <a:rPr lang="fr-FR" sz="1800" b="0" dirty="0">
                          <a:solidFill>
                            <a:schemeClr val="tx1"/>
                          </a:solidFill>
                          <a:latin typeface="+mn-lt"/>
                          <a:cs typeface="Times New Roman" panose="02020603050405020304" pitchFamily="18" charset="0"/>
                        </a:rPr>
                        <a:t>81 entretiens semis-structurés</a:t>
                      </a:r>
                    </a:p>
                    <a:p>
                      <a:pPr marL="342900" indent="-342900" algn="just">
                        <a:buFontTx/>
                        <a:buChar char="-"/>
                      </a:pPr>
                      <a:r>
                        <a:rPr lang="fr-FR" sz="1800" b="0" dirty="0">
                          <a:solidFill>
                            <a:schemeClr val="tx1"/>
                          </a:solidFill>
                          <a:latin typeface="+mn-lt"/>
                          <a:cs typeface="Times New Roman" panose="02020603050405020304" pitchFamily="18" charset="0"/>
                        </a:rPr>
                        <a:t>17 récits de vie</a:t>
                      </a:r>
                    </a:p>
                    <a:p>
                      <a:pPr marL="342900" indent="-342900" algn="just">
                        <a:buFontTx/>
                        <a:buChar char="-"/>
                      </a:pPr>
                      <a:r>
                        <a:rPr lang="fr-FR" sz="1800" b="0" dirty="0">
                          <a:solidFill>
                            <a:schemeClr val="tx1"/>
                          </a:solidFill>
                          <a:latin typeface="+mn-lt"/>
                          <a:cs typeface="Times New Roman" panose="02020603050405020304" pitchFamily="18" charset="0"/>
                        </a:rPr>
                        <a:t>= total:98</a:t>
                      </a:r>
                    </a:p>
                  </a:txBody>
                  <a:tcPr>
                    <a:solidFill>
                      <a:schemeClr val="bg1">
                        <a:lumMod val="95000"/>
                      </a:schemeClr>
                    </a:solidFill>
                  </a:tcPr>
                </a:tc>
                <a:tc vMerge="1">
                  <a:txBody>
                    <a:bodyPr/>
                    <a:lstStyle/>
                    <a:p>
                      <a:pPr marL="342900" indent="-342900" algn="just">
                        <a:buFontTx/>
                        <a:buChar char="-"/>
                      </a:pPr>
                      <a:endParaRPr lang="fr-FR" sz="23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150448533"/>
                  </a:ext>
                </a:extLst>
              </a:tr>
            </a:tbl>
          </a:graphicData>
        </a:graphic>
      </p:graphicFrame>
      <p:pic>
        <p:nvPicPr>
          <p:cNvPr id="9" name="Picture 2"/>
          <p:cNvPicPr>
            <a:picLocks noGrp="1" noChangeAspect="1"/>
          </p:cNvPicPr>
          <p:nvPr>
            <p:ph idx="1"/>
          </p:nvPr>
        </p:nvPicPr>
        <p:blipFill>
          <a:blip r:embed="rId5">
            <a:alphaModFix amt="37000"/>
          </a:blip>
          <a:srcRect/>
          <a:stretch>
            <a:fillRect/>
          </a:stretch>
        </p:blipFill>
        <p:spPr>
          <a:xfrm>
            <a:off x="3874719" y="1825625"/>
            <a:ext cx="4442561" cy="4351338"/>
          </a:xfrm>
          <a:prstGeom prst="rect">
            <a:avLst/>
          </a:prstGeom>
        </p:spPr>
      </p:pic>
      <p:pic>
        <p:nvPicPr>
          <p:cNvPr id="10" name="Image 9"/>
          <p:cNvPicPr>
            <a:picLocks noChangeAspect="1"/>
          </p:cNvPicPr>
          <p:nvPr>
            <p:custDataLst>
              <p:tags r:id="rId3"/>
            </p:custDataLst>
          </p:nvPr>
        </p:nvPicPr>
        <p:blipFill>
          <a:blip r:embed="rId6"/>
          <a:stretch>
            <a:fillRect/>
          </a:stretch>
        </p:blipFill>
        <p:spPr>
          <a:xfrm>
            <a:off x="1352550" y="233473"/>
            <a:ext cx="9486900" cy="668816"/>
          </a:xfrm>
          <a:prstGeom prst="rect">
            <a:avLst/>
          </a:prstGeom>
        </p:spPr>
      </p:pic>
    </p:spTree>
    <p:extLst>
      <p:ext uri="{BB962C8B-B14F-4D97-AF65-F5344CB8AC3E}">
        <p14:creationId xmlns:p14="http://schemas.microsoft.com/office/powerpoint/2010/main" val="286223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352827-CA55-4572-9215-695B6076C29D}"/>
              </a:ext>
            </a:extLst>
          </p:cNvPr>
          <p:cNvSpPr/>
          <p:nvPr>
            <p:custDataLst>
              <p:tags r:id="rId1"/>
            </p:custDataLst>
          </p:nvPr>
        </p:nvSpPr>
        <p:spPr>
          <a:xfrm>
            <a:off x="436880" y="1595099"/>
            <a:ext cx="11501120" cy="5293757"/>
          </a:xfrm>
          <a:prstGeom prst="rect">
            <a:avLst/>
          </a:prstGeom>
          <a:solidFill>
            <a:schemeClr val="bg1"/>
          </a:solidFill>
        </p:spPr>
        <p:txBody>
          <a:bodyPr wrap="square">
            <a:spAutoFit/>
          </a:bodyPr>
          <a:lstStyle/>
          <a:p>
            <a:pPr algn="ctr">
              <a:spcBef>
                <a:spcPts val="1800"/>
              </a:spcBef>
              <a:spcAft>
                <a:spcPts val="1800"/>
              </a:spcAft>
            </a:pPr>
            <a:r>
              <a:rPr lang="fr-FR" sz="2000" b="1" spc="-1" dirty="0">
                <a:cs typeface="Times New Roman" panose="02020603050405020304" pitchFamily="18" charset="0"/>
              </a:rPr>
              <a:t>Difficultés rencontrées</a:t>
            </a:r>
          </a:p>
          <a:p>
            <a:pPr marL="457200" indent="-457200" algn="just">
              <a:spcBef>
                <a:spcPts val="1800"/>
              </a:spcBef>
              <a:spcAft>
                <a:spcPts val="1800"/>
              </a:spcAft>
              <a:buFont typeface="Arial" panose="020B0604020202020204" pitchFamily="34" charset="0"/>
              <a:buChar char="•"/>
            </a:pPr>
            <a:r>
              <a:rPr lang="fr-FR" sz="2400" spc="-1" dirty="0">
                <a:cs typeface="Times New Roman" panose="02020603050405020304" pitchFamily="18" charset="0"/>
              </a:rPr>
              <a:t>Indisponibilité des bases de données dans les structures de santé et certaines agences de la CMU ;</a:t>
            </a:r>
          </a:p>
          <a:p>
            <a:pPr marL="457200" indent="-457200" algn="just">
              <a:spcBef>
                <a:spcPts val="1800"/>
              </a:spcBef>
              <a:spcAft>
                <a:spcPts val="1800"/>
              </a:spcAft>
              <a:buFont typeface="Arial" panose="020B0604020202020204" pitchFamily="34" charset="0"/>
              <a:buChar char="•"/>
            </a:pPr>
            <a:r>
              <a:rPr lang="fr-FR" sz="2400" spc="-1" dirty="0">
                <a:cs typeface="Times New Roman" panose="02020603050405020304" pitchFamily="18" charset="0"/>
              </a:rPr>
              <a:t>Non-disponibilité des numéros de téléphone des bénéficiaires de certains programmes ;</a:t>
            </a:r>
          </a:p>
          <a:p>
            <a:pPr marL="457200" indent="-457200" algn="just">
              <a:spcBef>
                <a:spcPts val="1800"/>
              </a:spcBef>
              <a:spcAft>
                <a:spcPts val="1800"/>
              </a:spcAft>
              <a:buFont typeface="Arial" panose="020B0604020202020204" pitchFamily="34" charset="0"/>
              <a:buChar char="•"/>
            </a:pPr>
            <a:r>
              <a:rPr lang="fr-FR" sz="2400" spc="-1" dirty="0">
                <a:cs typeface="Times New Roman" panose="02020603050405020304" pitchFamily="18" charset="0"/>
              </a:rPr>
              <a:t>Une fragmentation / non centralisation des données</a:t>
            </a:r>
          </a:p>
          <a:p>
            <a:pPr marL="457200" indent="-457200" algn="just">
              <a:spcBef>
                <a:spcPts val="1800"/>
              </a:spcBef>
              <a:spcAft>
                <a:spcPts val="1800"/>
              </a:spcAft>
              <a:buFont typeface="Arial" panose="020B0604020202020204" pitchFamily="34" charset="0"/>
              <a:buChar char="•"/>
            </a:pPr>
            <a:r>
              <a:rPr lang="fr-FR" sz="2400" spc="-1" dirty="0">
                <a:cs typeface="Times New Roman" panose="02020603050405020304" pitchFamily="18" charset="0"/>
              </a:rPr>
              <a:t>Retard des autorisations administratives pour la collecte des données ;</a:t>
            </a:r>
          </a:p>
          <a:p>
            <a:pPr marL="457200" indent="-457200" algn="just">
              <a:spcBef>
                <a:spcPts val="1800"/>
              </a:spcBef>
              <a:spcAft>
                <a:spcPts val="1800"/>
              </a:spcAft>
              <a:buFont typeface="Arial" panose="020B0604020202020204" pitchFamily="34" charset="0"/>
              <a:buChar char="•"/>
            </a:pPr>
            <a:r>
              <a:rPr lang="fr-FR" sz="2400" spc="-1" dirty="0">
                <a:cs typeface="Times New Roman" panose="02020603050405020304" pitchFamily="18" charset="0"/>
              </a:rPr>
              <a:t>Non-effectivité des services de la Dialyse (Kaffrine) </a:t>
            </a:r>
            <a:r>
              <a:rPr lang="fr-FR" sz="2000" spc="-1" dirty="0">
                <a:cs typeface="Times New Roman" panose="02020603050405020304" pitchFamily="18" charset="0"/>
              </a:rPr>
              <a:t>;</a:t>
            </a:r>
          </a:p>
        </p:txBody>
      </p:sp>
      <p:sp>
        <p:nvSpPr>
          <p:cNvPr id="6" name="Google Shape;112;p2">
            <a:extLst>
              <a:ext uri="{FF2B5EF4-FFF2-40B4-BE49-F238E27FC236}">
                <a16:creationId xmlns:a16="http://schemas.microsoft.com/office/drawing/2014/main" id="{3E801A92-6E2A-48B5-808C-F096BA8AC575}"/>
              </a:ext>
            </a:extLst>
          </p:cNvPr>
          <p:cNvSpPr txBox="1"/>
          <p:nvPr>
            <p:custDataLst>
              <p:tags r:id="rId2"/>
            </p:custDataLst>
          </p:nvPr>
        </p:nvSpPr>
        <p:spPr>
          <a:xfrm>
            <a:off x="182880" y="-10160"/>
            <a:ext cx="11755120" cy="811760"/>
          </a:xfrm>
          <a:prstGeom prst="rect">
            <a:avLst/>
          </a:prstGeom>
          <a:noFill/>
          <a:ln w="0">
            <a:noFill/>
          </a:ln>
        </p:spPr>
        <p:txBody>
          <a:bodyPr anchor="b">
            <a:normAutofit/>
          </a:bodyPr>
          <a:lstStyle/>
          <a:p>
            <a:pPr algn="ctr"/>
            <a:endParaRPr lang="fr-SN" sz="3600" b="1" spc="-1" dirty="0">
              <a:latin typeface="Times New Roman" panose="02020603050405020304" pitchFamily="18" charset="0"/>
              <a:ea typeface="AppleSystemUIFont"/>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788A8C95-6798-46CE-A8D2-1EA3900E40E3}"/>
              </a:ext>
            </a:extLst>
          </p:cNvPr>
          <p:cNvSpPr>
            <a:spLocks noGrp="1"/>
          </p:cNvSpPr>
          <p:nvPr>
            <p:ph type="sldNum" sz="quarter" idx="12"/>
            <p:custDataLst>
              <p:tags r:id="rId3"/>
            </p:custDataLst>
          </p:nvPr>
        </p:nvSpPr>
        <p:spPr/>
        <p:txBody>
          <a:bodyPr/>
          <a:lstStyle/>
          <a:p>
            <a:fld id="{A4F9CCEA-D5A7-458F-B5F9-1AE04233F752}" type="slidenum">
              <a:rPr lang="fr-FR" smtClean="0"/>
              <a:t>7</a:t>
            </a:fld>
            <a:endParaRPr lang="fr-FR"/>
          </a:p>
        </p:txBody>
      </p:sp>
      <p:pic>
        <p:nvPicPr>
          <p:cNvPr id="5" name="Image 4"/>
          <p:cNvPicPr>
            <a:picLocks noChangeAspect="1"/>
          </p:cNvPicPr>
          <p:nvPr>
            <p:custDataLst>
              <p:tags r:id="rId4"/>
            </p:custDataLst>
          </p:nvPr>
        </p:nvPicPr>
        <p:blipFill>
          <a:blip r:embed="rId6"/>
          <a:stretch>
            <a:fillRect/>
          </a:stretch>
        </p:blipFill>
        <p:spPr>
          <a:xfrm>
            <a:off x="1352550" y="233472"/>
            <a:ext cx="9486900" cy="942185"/>
          </a:xfrm>
          <a:prstGeom prst="rect">
            <a:avLst/>
          </a:prstGeom>
        </p:spPr>
      </p:pic>
      <p:pic>
        <p:nvPicPr>
          <p:cNvPr id="8" name="Picture 2"/>
          <p:cNvPicPr>
            <a:picLocks noGrp="1" noChangeAspect="1"/>
          </p:cNvPicPr>
          <p:nvPr>
            <p:ph idx="1"/>
          </p:nvPr>
        </p:nvPicPr>
        <p:blipFill>
          <a:blip r:embed="rId7">
            <a:alphaModFix amt="37000"/>
          </a:blip>
          <a:srcRect/>
          <a:stretch>
            <a:fillRect/>
          </a:stretch>
        </p:blipFill>
        <p:spPr>
          <a:xfrm>
            <a:off x="4501321" y="2578308"/>
            <a:ext cx="3780399" cy="2188564"/>
          </a:xfrm>
          <a:prstGeom prst="rect">
            <a:avLst/>
          </a:prstGeom>
        </p:spPr>
      </p:pic>
    </p:spTree>
    <p:extLst>
      <p:ext uri="{BB962C8B-B14F-4D97-AF65-F5344CB8AC3E}">
        <p14:creationId xmlns:p14="http://schemas.microsoft.com/office/powerpoint/2010/main" val="413472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latin typeface="+mn-lt"/>
                <a:cs typeface="Times New Roman" panose="02020603050405020304" pitchFamily="18" charset="0"/>
              </a:rPr>
              <a:t>RÉSULTATS</a:t>
            </a:r>
            <a:br>
              <a:rPr lang="fr-FR" sz="3200" b="1" dirty="0">
                <a:latin typeface="+mn-lt"/>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8</a:t>
            </a:fld>
            <a:endParaRPr lang="fr-FR"/>
          </a:p>
        </p:txBody>
      </p:sp>
      <p:pic>
        <p:nvPicPr>
          <p:cNvPr id="5" name="Picture 2"/>
          <p:cNvPicPr>
            <a:picLocks noGrp="1" noChangeAspect="1"/>
          </p:cNvPicPr>
          <p:nvPr>
            <p:ph idx="1"/>
          </p:nvPr>
        </p:nvPicPr>
        <p:blipFill>
          <a:blip r:embed="rId5">
            <a:alphaModFix amt="37000"/>
          </a:blip>
          <a:srcRect/>
          <a:stretch>
            <a:fillRect/>
          </a:stretch>
        </p:blipFill>
        <p:spPr>
          <a:xfrm>
            <a:off x="3874719" y="2508069"/>
            <a:ext cx="4442561" cy="3668894"/>
          </a:xfrm>
          <a:prstGeom prst="rect">
            <a:avLst/>
          </a:prstGeom>
        </p:spPr>
      </p:pic>
      <p:pic>
        <p:nvPicPr>
          <p:cNvPr id="6" name="Image 5"/>
          <p:cNvPicPr>
            <a:picLocks noChangeAspect="1"/>
          </p:cNvPicPr>
          <p:nvPr>
            <p:custDataLst>
              <p:tags r:id="rId3"/>
            </p:custDataLst>
          </p:nvPr>
        </p:nvPicPr>
        <p:blipFill>
          <a:blip r:embed="rId6"/>
          <a:stretch>
            <a:fillRect/>
          </a:stretch>
        </p:blipFill>
        <p:spPr>
          <a:xfrm>
            <a:off x="1352550" y="233472"/>
            <a:ext cx="9486900" cy="942185"/>
          </a:xfrm>
          <a:prstGeom prst="rect">
            <a:avLst/>
          </a:prstGeom>
        </p:spPr>
      </p:pic>
    </p:spTree>
    <p:extLst>
      <p:ext uri="{BB962C8B-B14F-4D97-AF65-F5344CB8AC3E}">
        <p14:creationId xmlns:p14="http://schemas.microsoft.com/office/powerpoint/2010/main" val="331282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960AE-FCA9-485F-A629-9C6B0790D533}"/>
              </a:ext>
            </a:extLst>
          </p:cNvPr>
          <p:cNvSpPr>
            <a:spLocks noGrp="1"/>
          </p:cNvSpPr>
          <p:nvPr>
            <p:ph type="title"/>
            <p:custDataLst>
              <p:tags r:id="rId1"/>
            </p:custDataLst>
          </p:nvPr>
        </p:nvSpPr>
        <p:spPr>
          <a:xfrm>
            <a:off x="1066980" y="920520"/>
            <a:ext cx="10058040" cy="5016960"/>
          </a:xfrm>
          <a:solidFill>
            <a:schemeClr val="bg1"/>
          </a:solidFill>
        </p:spPr>
        <p:txBody>
          <a:bodyPr/>
          <a:lstStyle/>
          <a:p>
            <a:pPr algn="ctr"/>
            <a:r>
              <a:rPr lang="fr-FR" sz="3200" b="1" dirty="0">
                <a:latin typeface="+mn-lt"/>
                <a:cs typeface="Times New Roman" panose="02020603050405020304" pitchFamily="18" charset="0"/>
              </a:rPr>
              <a:t>1. CIBLAGE</a:t>
            </a:r>
            <a:br>
              <a:rPr lang="fr-FR" sz="3200" b="1" dirty="0">
                <a:latin typeface="+mn-lt"/>
                <a:cs typeface="Times New Roman" panose="02020603050405020304" pitchFamily="18" charset="0"/>
              </a:rPr>
            </a:br>
            <a:br>
              <a:rPr lang="fr-FR" sz="3200" b="1" dirty="0">
                <a:latin typeface="+mn-lt"/>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D90556C-1C3E-47BA-A20B-F806471E71A7}"/>
              </a:ext>
            </a:extLst>
          </p:cNvPr>
          <p:cNvSpPr>
            <a:spLocks noGrp="1"/>
          </p:cNvSpPr>
          <p:nvPr>
            <p:ph type="sldNum" sz="quarter" idx="12"/>
            <p:custDataLst>
              <p:tags r:id="rId2"/>
            </p:custDataLst>
          </p:nvPr>
        </p:nvSpPr>
        <p:spPr/>
        <p:txBody>
          <a:bodyPr/>
          <a:lstStyle/>
          <a:p>
            <a:fld id="{A4F9CCEA-D5A7-458F-B5F9-1AE04233F752}" type="slidenum">
              <a:rPr lang="fr-FR" smtClean="0"/>
              <a:t>9</a:t>
            </a:fld>
            <a:endParaRPr lang="fr-FR"/>
          </a:p>
        </p:txBody>
      </p:sp>
      <p:pic>
        <p:nvPicPr>
          <p:cNvPr id="5" name="Picture 2"/>
          <p:cNvPicPr>
            <a:picLocks noGrp="1" noChangeAspect="1"/>
          </p:cNvPicPr>
          <p:nvPr>
            <p:ph idx="1"/>
          </p:nvPr>
        </p:nvPicPr>
        <p:blipFill>
          <a:blip r:embed="rId5">
            <a:alphaModFix amt="37000"/>
          </a:blip>
          <a:srcRect/>
          <a:stretch>
            <a:fillRect/>
          </a:stretch>
        </p:blipFill>
        <p:spPr>
          <a:xfrm>
            <a:off x="3874719" y="2377440"/>
            <a:ext cx="4442561" cy="3799523"/>
          </a:xfrm>
          <a:prstGeom prst="rect">
            <a:avLst/>
          </a:prstGeom>
        </p:spPr>
      </p:pic>
      <p:pic>
        <p:nvPicPr>
          <p:cNvPr id="6" name="Image 5"/>
          <p:cNvPicPr>
            <a:picLocks noChangeAspect="1"/>
          </p:cNvPicPr>
          <p:nvPr>
            <p:custDataLst>
              <p:tags r:id="rId3"/>
            </p:custDataLst>
          </p:nvPr>
        </p:nvPicPr>
        <p:blipFill>
          <a:blip r:embed="rId6"/>
          <a:stretch>
            <a:fillRect/>
          </a:stretch>
        </p:blipFill>
        <p:spPr>
          <a:xfrm>
            <a:off x="1352550" y="233472"/>
            <a:ext cx="9486900" cy="942185"/>
          </a:xfrm>
          <a:prstGeom prst="rect">
            <a:avLst/>
          </a:prstGeom>
        </p:spPr>
      </p:pic>
    </p:spTree>
    <p:extLst>
      <p:ext uri="{BB962C8B-B14F-4D97-AF65-F5344CB8AC3E}">
        <p14:creationId xmlns:p14="http://schemas.microsoft.com/office/powerpoint/2010/main" val="3162756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5981</TotalTime>
  <Words>2202</Words>
  <Application>Microsoft Office PowerPoint</Application>
  <PresentationFormat>Grand écran</PresentationFormat>
  <Paragraphs>246</Paragraphs>
  <Slides>36</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vt:lpstr>
      <vt:lpstr>1. CIBLAGE    </vt:lpstr>
      <vt:lpstr>Présentation PowerPoint</vt:lpstr>
      <vt:lpstr>  Perceptions des bénéficiaires sur le ciblage </vt:lpstr>
      <vt:lpstr>2. DIFFUSION DE L’INFORMATION SUR LES PROGRAMMES    </vt:lpstr>
      <vt:lpstr>Présentation PowerPoint</vt:lpstr>
      <vt:lpstr>Présentation PowerPoint</vt:lpstr>
      <vt:lpstr>3. SATISFACTION DES SERVICES    </vt:lpstr>
      <vt:lpstr>Présentation PowerPoint</vt:lpstr>
      <vt:lpstr>Présentation PowerPoint</vt:lpstr>
      <vt:lpstr>Présentation PowerPoint</vt:lpstr>
      <vt:lpstr>4. AMELIORATION DES CONDITIONS DE VIE    </vt:lpstr>
      <vt:lpstr>Présentation PowerPoint</vt:lpstr>
      <vt:lpstr>Présentation PowerPoint</vt:lpstr>
      <vt:lpstr>5. BARRIERES    </vt:lpstr>
      <vt:lpstr>Présentation PowerPoint</vt:lpstr>
      <vt:lpstr>Présentation PowerPoint</vt:lpstr>
      <vt:lpstr>Présentation PowerPoint</vt:lpstr>
      <vt:lpstr>Présentation PowerPoint</vt:lpstr>
      <vt:lpstr>6. DURABILITE DES PROGRAMMES    </vt:lpstr>
      <vt:lpstr>Présentation PowerPoint</vt:lpstr>
      <vt:lpstr>Présentation PowerPoint</vt:lpstr>
      <vt:lpstr>7. RECOMMANDATIONS    </vt:lpstr>
      <vt:lpstr>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Youssou Diop</cp:lastModifiedBy>
  <cp:revision>373</cp:revision>
  <dcterms:created xsi:type="dcterms:W3CDTF">2021-06-28T17:21:18Z</dcterms:created>
  <dcterms:modified xsi:type="dcterms:W3CDTF">2023-08-10T00:42:48Z</dcterms:modified>
  <dc:language>fr-SN</dc:language>
</cp:coreProperties>
</file>